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2" r:id="rId3"/>
    <p:sldId id="256" r:id="rId4"/>
    <p:sldId id="305" r:id="rId5"/>
    <p:sldId id="306" r:id="rId6"/>
    <p:sldId id="307" r:id="rId7"/>
    <p:sldId id="308" r:id="rId8"/>
    <p:sldId id="309" r:id="rId9"/>
    <p:sldId id="310" r:id="rId10"/>
    <p:sldId id="313" r:id="rId11"/>
    <p:sldId id="314" r:id="rId12"/>
    <p:sldId id="311" r:id="rId13"/>
    <p:sldId id="315" r:id="rId14"/>
    <p:sldId id="316" r:id="rId15"/>
    <p:sldId id="317" r:id="rId16"/>
    <p:sldId id="318" r:id="rId17"/>
    <p:sldId id="298" r:id="rId18"/>
    <p:sldId id="319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94" autoAdjust="0"/>
    <p:restoredTop sz="94694"/>
  </p:normalViewPr>
  <p:slideViewPr>
    <p:cSldViewPr snapToGrid="0">
      <p:cViewPr varScale="1">
        <p:scale>
          <a:sx n="78" d="100"/>
          <a:sy n="78" d="100"/>
        </p:scale>
        <p:origin x="52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54C1-54CB-45F1-B9DF-8C44E4539B7C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12B54-2464-4754-80BE-526AE03B099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10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928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9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7" name="Google Shape;587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48551c56d9_2_8:notes"/>
          <p:cNvSpPr txBox="1">
            <a:spLocks noGrp="1"/>
          </p:cNvSpPr>
          <p:nvPr>
            <p:ph type="body" idx="1"/>
          </p:nvPr>
        </p:nvSpPr>
        <p:spPr>
          <a:xfrm>
            <a:off x="685800" y="4786362"/>
            <a:ext cx="5486400" cy="3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0" name="Google Shape;610;g248551c56d9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CEE9A3-9F0F-BAD7-4D35-657CB7498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95A088D-06A4-8F01-18EB-2FEFA3193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CBEB06-7821-CB8C-A755-C1F8EAE6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6E1BD74-1411-DB0F-05A8-0CEFBDC06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19D043E-7AC5-5EF2-6F18-5627B01A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832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877F7-E64D-73B3-0C05-DF514048C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489CA70-AE66-8891-D1FA-C26F7F340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4DFC022-BDA2-0575-A9E0-4F9A367E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1FC314-9350-A283-4066-3E354DF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F62EEF-C1C5-F1A8-ED84-1602B0BC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71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E534137-A4A5-D374-91D3-E62CCA21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D1BDD0-1536-B7C0-9E3B-55CA9663D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2A0C84-B6EF-3B1E-28AE-E894A8580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41E809F-26A6-4B98-3CFA-78EEEF8F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E897EC-50B9-71D9-371B-BC398937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81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827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29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24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719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32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54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674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77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5DA532-7D31-6C4D-73AB-116CA8407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BAA2D38-C083-2944-98F1-6B1137C45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7972B4-F8FF-B5CF-74B5-4FD1A3C4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2CBA70B-D152-4565-2B99-906FAE5E3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639D4F-8EFA-A9C4-B651-ECADB11E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169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095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638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33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1A6C2-EC3F-006B-1A50-4AEBCA21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99CFA57-2FD6-EAD4-43D5-C50E5ED4F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9F4D39-249A-C1DB-3608-66E1CDFB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E30C47-C7AE-00F8-3941-10FE5729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F1169C2-0BF4-62BE-6C54-AAE862F20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764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99F63CA-9F9C-2B94-72D5-CA7580161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AE85D2-99AB-3832-CB32-3909D8562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953C1A9-7861-454E-5910-8E34D1AE9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C6B532F-C834-3D48-D8C8-F6FC45A4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74A5D13-72A6-A86F-F1E9-497074B6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4D6A6E4-5C60-C10A-5724-EEEC5B2C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764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8C2B10-0A61-9F36-C883-E9867CAE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59BDC7D-BC7E-E413-46A7-3369BADC0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A30A7E2-EE90-A662-2E5D-E81088713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1AFDD391-751C-42A1-144E-FA1636FEAF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404413B-9B20-B030-3B42-6C3B69B51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6225C4E-F97E-DBBC-225C-A80D3AB2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073152F-FC79-6001-02FC-6C9C021D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16AC7E5-1B88-BDBF-BB24-23F3FDCC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756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F4982-1F6F-1A9E-6CD6-86ED715A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1BE58E3C-71D1-5AD7-1365-081D347D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E550223-19BD-AAD1-6A0C-86A0A046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1C9B839-6775-5174-C8B1-32CC5A71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3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78E0C63C-3B1A-2C94-B417-EC198E3D4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7484A18-C9BF-2924-AAF8-FF69E1BC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C117E7A-BDC0-32E4-119E-535D0A89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214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D57CD-604E-DC73-7AC0-ABFE15B2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1218CF7-7E3F-A4AB-34D9-620492B4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F0D1937-AA00-81D3-DE56-7E2787440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79559A7-43DA-0E0D-C319-10016B73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7472D7F-6B7A-3EFD-DFE7-54ABE02AF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3724932-E1B6-78F4-631A-D6CBA6EC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38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C06A2-5981-61DD-9139-945ABAB5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1B94273-40C6-B5BD-7AF7-B4CC29E08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30695D9-94F7-397A-9F27-79FCFCD38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1907854-4707-F390-143B-EA4EE2C1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EA149B-7D73-0726-A3E9-4797CEAC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BC51306-7FD0-75BF-0DBD-FAF0DAAB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80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14DCC35-188E-05FA-A6D6-49DE36CA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6A482F7-4808-A092-F087-33616998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97B15D-889F-ACCF-EA4D-D4B73F22A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02000-0084-4C55-9624-5FB30B74671B}" type="datetimeFigureOut">
              <a:rPr lang="sl-SI" smtClean="0"/>
              <a:t>4. 07. 2025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AE7ED63-C10E-7080-6E13-D5E0FC734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50F9592-0949-E38A-9E21-FBFB2283C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E779C-D495-47CC-8281-9BDFD1D9ACD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843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127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hyperlink" Target="mailto:marko.slapnik@naturinterpret.si" TargetMode="External"/><Relationship Id="rId4" Type="http://schemas.openxmlformats.org/officeDocument/2006/relationships/hyperlink" Target="mailto:ursazgo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A82C"/>
            </a:gs>
            <a:gs pos="50000">
              <a:srgbClr val="528E3C"/>
            </a:gs>
            <a:gs pos="99000">
              <a:srgbClr val="024840"/>
            </a:gs>
            <a:gs pos="100000">
              <a:srgbClr val="024840"/>
            </a:gs>
          </a:gsLst>
          <a:lin ang="0" scaled="0"/>
        </a:gra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4604083" y="4257"/>
            <a:ext cx="7587917" cy="1955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oppins Black"/>
              <a:buNone/>
            </a:pPr>
            <a:r>
              <a:rPr lang="sl-SI" sz="2400" u="none" strike="noStrike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STRATEGIJ</a:t>
            </a:r>
            <a:r>
              <a:rPr lang="sl-SI" sz="2400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A</a:t>
            </a:r>
            <a:r>
              <a:rPr lang="sl-SI" sz="2400" u="none" strike="noStrike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 TRAJNOSTNEGA TURIZMA </a:t>
            </a:r>
            <a:br>
              <a:rPr lang="sl-SI" sz="2400" u="none" strike="noStrike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</a:br>
            <a:r>
              <a:rPr lang="sl-SI" sz="2400" u="none" strike="noStrike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V SAVINJSKO-ŠALEŠKI REGIJI </a:t>
            </a:r>
            <a:br>
              <a:rPr lang="sl-SI" sz="2400" u="none" strike="noStrike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</a:br>
            <a:r>
              <a:rPr lang="sl-SI" sz="2400" u="none" strike="noStrike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2025– 2030</a:t>
            </a:r>
            <a:endParaRPr sz="2400" dirty="0">
              <a:solidFill>
                <a:schemeClr val="lt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Poppins Black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5407584" y="4016430"/>
            <a:ext cx="543827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sl-SI" sz="1800" dirty="0">
              <a:solidFill>
                <a:schemeClr val="lt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Source Serif Pr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l-SI" sz="1800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erif Pro"/>
              </a:rPr>
              <a:t>Izvajalca: Urša </a:t>
            </a:r>
            <a:r>
              <a:rPr lang="sl-SI" sz="1800" dirty="0" err="1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erif Pro"/>
              </a:rPr>
              <a:t>Zgojznik</a:t>
            </a:r>
            <a:r>
              <a:rPr lang="sl-SI" sz="1800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erif Pro"/>
              </a:rPr>
              <a:t> in Marko Slapnik</a:t>
            </a:r>
            <a:endParaRPr lang="sl-SI" sz="1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sl-SI" sz="1800" dirty="0">
                <a:solidFill>
                  <a:schemeClr val="lt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erif Pro"/>
              </a:rPr>
              <a:t>Naročnik: Razvojna agencija Savinjsko-šaleške regije</a:t>
            </a:r>
            <a:endParaRPr lang="sl-SI" sz="18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6F6E0D5-4513-6D93-0C19-F1CE8F362AF0}"/>
              </a:ext>
            </a:extLst>
          </p:cNvPr>
          <p:cNvSpPr txBox="1"/>
          <p:nvPr/>
        </p:nvSpPr>
        <p:spPr>
          <a:xfrm>
            <a:off x="4604084" y="2171687"/>
            <a:ext cx="7411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Strateške usmeritve za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vodilno destinacijo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  <a:sym typeface="Poppins Black"/>
              </a:rPr>
              <a:t>ZGORNJA SAVINJSKA DOLINA </a:t>
            </a:r>
            <a:endParaRPr kumimoji="0" lang="sl-SI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Slika 1" descr="Slika, ki vsebuje besede na prostem, drevo, narava, potok&#10;&#10;Opis je samodejno ustvarjen">
            <a:extLst>
              <a:ext uri="{FF2B5EF4-FFF2-40B4-BE49-F238E27FC236}">
                <a16:creationId xmlns:a16="http://schemas.microsoft.com/office/drawing/2014/main" id="{4915BE7C-160D-6FE3-37BC-D9E699E71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86E07AF-3D7A-1C93-9909-49A531B4D427}"/>
              </a:ext>
            </a:extLst>
          </p:cNvPr>
          <p:cNvSpPr txBox="1"/>
          <p:nvPr/>
        </p:nvSpPr>
        <p:spPr>
          <a:xfrm>
            <a:off x="2560460" y="3305723"/>
            <a:ext cx="2338659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sl-SI" sz="1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»Naj reka </a:t>
            </a:r>
            <a:endParaRPr lang="sl-SI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l-SI" sz="18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l-SI" sz="1800" b="1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ostane most«</a:t>
            </a:r>
            <a:endParaRPr lang="sl-SI" sz="1800" b="1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882FBC8-C64A-DEBB-9070-158F40CE58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9873" y="5806505"/>
            <a:ext cx="1238147" cy="868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8AE14-08F3-31CC-D81A-F5E3AF19316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038" y="5834314"/>
            <a:ext cx="2165131" cy="86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document with black text&#10;&#10;Description automatically generated">
            <a:extLst>
              <a:ext uri="{FF2B5EF4-FFF2-40B4-BE49-F238E27FC236}">
                <a16:creationId xmlns:a16="http://schemas.microsoft.com/office/drawing/2014/main" id="{6A920A67-F537-14FA-7214-7DB811CA0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11" y="154378"/>
            <a:ext cx="12036989" cy="127066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2EF21AD-8FCE-011D-C7C8-7F607A109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39930"/>
              </p:ext>
            </p:extLst>
          </p:nvPr>
        </p:nvGraphicFramePr>
        <p:xfrm>
          <a:off x="475013" y="1616675"/>
          <a:ext cx="11435937" cy="47603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435937">
                  <a:extLst>
                    <a:ext uri="{9D8B030D-6E8A-4147-A177-3AD203B41FA5}">
                      <a16:colId xmlns:a16="http://schemas.microsoft.com/office/drawing/2014/main" val="2998993011"/>
                    </a:ext>
                  </a:extLst>
                </a:gridCol>
              </a:tblGrid>
              <a:tr h="6300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RAZVOJNI CILJI </a:t>
                      </a:r>
                      <a:endParaRPr lang="sl-SI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1793004"/>
                  </a:ext>
                </a:extLst>
              </a:tr>
              <a:tr h="9150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4.1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Profesionalizacija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 in sistematično načrtovanje trženjskih aktivnosti</a:t>
                      </a: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4924399"/>
                  </a:ext>
                </a:extLst>
              </a:tr>
              <a:tr h="124145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4.2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Spodbujanje razvoja odgovornega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digitalnega trženja produktov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tudi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izven visoke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turistične sezone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89630694"/>
                  </a:ext>
                </a:extLst>
              </a:tr>
              <a:tr h="620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4.3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Spodbudno sodobno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poslovno okolje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82710848"/>
                  </a:ext>
                </a:extLst>
              </a:tr>
              <a:tr h="6970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4.4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Upravljanje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 turističnih točk in znamenitosti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3034405"/>
                  </a:ext>
                </a:extLst>
              </a:tr>
              <a:tr h="65603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4.5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Razvoj produktov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prilagojenih ključnim ciljnim skupinam </a:t>
                      </a: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6207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93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D0C1D-4DEC-40EF-156C-0282B529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63" y="339882"/>
            <a:ext cx="11927437" cy="989603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6E98B8E-7241-0A2A-31AF-52AD77AB9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12560"/>
              </p:ext>
            </p:extLst>
          </p:nvPr>
        </p:nvGraphicFramePr>
        <p:xfrm>
          <a:off x="531434" y="1617609"/>
          <a:ext cx="10749120" cy="64008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749120">
                  <a:extLst>
                    <a:ext uri="{9D8B030D-6E8A-4147-A177-3AD203B41FA5}">
                      <a16:colId xmlns:a16="http://schemas.microsoft.com/office/drawing/2014/main" val="715188335"/>
                    </a:ext>
                  </a:extLst>
                </a:gridCol>
              </a:tblGrid>
              <a:tr h="6255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RAZVOJNI CILJI </a:t>
                      </a:r>
                    </a:p>
                    <a:p>
                      <a:pPr>
                        <a:buNone/>
                      </a:pP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9557525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5.1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 err="1">
                          <a:solidFill>
                            <a:schemeClr val="tx1"/>
                          </a:solidFill>
                          <a:effectLst/>
                        </a:rPr>
                        <a:t>Konzorcijsko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 upravljanje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vodilne destinacije </a:t>
                      </a:r>
                    </a:p>
                    <a:p>
                      <a:pPr>
                        <a:buNone/>
                      </a:pP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494038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5.2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Regijsko, nacionalno in medsektorsko sodelovanje </a:t>
                      </a:r>
                    </a:p>
                    <a:p>
                      <a:pPr>
                        <a:buNone/>
                      </a:pP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59460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5.3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Strateško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upravljanje s kadri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, permanentno izobraževanje</a:t>
                      </a:r>
                    </a:p>
                    <a:p>
                      <a:pPr>
                        <a:buNone/>
                      </a:pP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54335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5.4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Združevanje kadrovskih finančnih in drugih virov občin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ter turističnih ponudnikov (profesionalizacija, model finančne vzdržnosti)</a:t>
                      </a:r>
                    </a:p>
                    <a:p>
                      <a:pPr>
                        <a:buNone/>
                      </a:pP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buNone/>
                      </a:pP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28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560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75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9535C-1AC9-013C-C68F-7624291DA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89DB20C4-494B-A978-563D-B9135560FB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137" y="694832"/>
            <a:ext cx="2483313" cy="5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299EE27B-0B31-16E6-30EA-F4EC76DF2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49" y="550030"/>
            <a:ext cx="8810625" cy="173597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SCENARIJI NADALJNJEGA RAZVOJA TURIZMA V ZSD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F2383A6-5294-4509-005B-0966FA2C1D7C}"/>
              </a:ext>
            </a:extLst>
          </p:cNvPr>
          <p:cNvSpPr txBox="1"/>
          <p:nvPr/>
        </p:nvSpPr>
        <p:spPr>
          <a:xfrm>
            <a:off x="433138" y="5701503"/>
            <a:ext cx="11596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Vsaka vas, občina, ponudnik</a:t>
            </a:r>
            <a:r>
              <a:rPr lang="sl-SI" sz="20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0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lahko z bolj trdnim povezovanjem</a:t>
            </a:r>
            <a:r>
              <a:rPr lang="sl-SI" sz="20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znotraj Zgornje Savinjske doline </a:t>
            </a:r>
            <a:r>
              <a:rPr lang="sl-SI" sz="2000" b="1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veliko pridobi</a:t>
            </a:r>
            <a:r>
              <a:rPr lang="sl-SI" sz="2000" kern="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  <a:r>
              <a:rPr lang="sl-SI" sz="2000" kern="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0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hkrati pa preko svojih omrežij promovira turistično ponudbo celotne doline ter s pomočjo znanj in izkušenj s specifičnih področij </a:t>
            </a:r>
            <a:r>
              <a:rPr lang="sl-SI" sz="2000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plemeniti tudi skupno zgodbo Zgornje Savinjske doline</a:t>
            </a:r>
            <a:r>
              <a:rPr lang="sl-SI" sz="2000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sl-SI" sz="2000" dirty="0">
              <a:latin typeface="Aptos" panose="020B0004020202020204" pitchFamily="34" charset="0"/>
            </a:endParaRPr>
          </a:p>
        </p:txBody>
      </p: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AF7A8CA-E00A-76B5-54F9-FB2E81976C17}"/>
              </a:ext>
            </a:extLst>
          </p:cNvPr>
          <p:cNvGrpSpPr/>
          <p:nvPr/>
        </p:nvGrpSpPr>
        <p:grpSpPr>
          <a:xfrm>
            <a:off x="1116281" y="2398816"/>
            <a:ext cx="9594581" cy="3048205"/>
            <a:chOff x="0" y="0"/>
            <a:chExt cx="5734050" cy="1143000"/>
          </a:xfrm>
        </p:grpSpPr>
        <p:sp>
          <p:nvSpPr>
            <p:cNvPr id="14" name="Pravokotnik 13">
              <a:extLst>
                <a:ext uri="{FF2B5EF4-FFF2-40B4-BE49-F238E27FC236}">
                  <a16:creationId xmlns:a16="http://schemas.microsoft.com/office/drawing/2014/main" id="{FDAFA4B7-E91E-3273-1E59-14ADC9D354D6}"/>
                </a:ext>
              </a:extLst>
            </p:cNvPr>
            <p:cNvSpPr/>
            <p:nvPr/>
          </p:nvSpPr>
          <p:spPr>
            <a:xfrm>
              <a:off x="0" y="714375"/>
              <a:ext cx="1781175" cy="428625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Scenarij 1:</a:t>
              </a:r>
              <a:endPara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PODOBNO KOT DOSLEJ</a:t>
              </a:r>
              <a:endParaRPr kumimoji="0" lang="sl-SI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avokotnik 14">
              <a:extLst>
                <a:ext uri="{FF2B5EF4-FFF2-40B4-BE49-F238E27FC236}">
                  <a16:creationId xmlns:a16="http://schemas.microsoft.com/office/drawing/2014/main" id="{34F33B97-58CE-4735-C656-859A82E1ABC6}"/>
                </a:ext>
              </a:extLst>
            </p:cNvPr>
            <p:cNvSpPr/>
            <p:nvPr/>
          </p:nvSpPr>
          <p:spPr>
            <a:xfrm>
              <a:off x="1781175" y="428625"/>
              <a:ext cx="1790700" cy="714375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b="1" i="0" u="none" strike="noStrike" kern="0" cap="none" spc="0" normalizeH="0" baseline="0" noProof="0" dirty="0">
                  <a:ln>
                    <a:noFill/>
                  </a:ln>
                  <a:solidFill>
                    <a:srgbClr val="2F5496"/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Scenarij 2:</a:t>
              </a:r>
              <a:endParaRPr kumimoji="0" lang="sl-SI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b="1" i="0" u="none" strike="noStrike" kern="0" cap="none" spc="0" normalizeH="0" baseline="0" noProof="0" dirty="0">
                  <a:ln>
                    <a:noFill/>
                  </a:ln>
                  <a:solidFill>
                    <a:srgbClr val="2F5496"/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PRERAZPOREDITEV VLOG</a:t>
              </a:r>
              <a:endParaRPr kumimoji="0" lang="sl-SI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6" name="Pravokotnik 15">
              <a:extLst>
                <a:ext uri="{FF2B5EF4-FFF2-40B4-BE49-F238E27FC236}">
                  <a16:creationId xmlns:a16="http://schemas.microsoft.com/office/drawing/2014/main" id="{16671407-5B24-C847-370A-AD7AAE4BB58F}"/>
                </a:ext>
              </a:extLst>
            </p:cNvPr>
            <p:cNvSpPr/>
            <p:nvPr/>
          </p:nvSpPr>
          <p:spPr>
            <a:xfrm>
              <a:off x="3571875" y="0"/>
              <a:ext cx="2162175" cy="1143000"/>
            </a:xfrm>
            <a:prstGeom prst="rect">
              <a:avLst/>
            </a:prstGeom>
            <a:solidFill>
              <a:srgbClr val="70AD47">
                <a:lumMod val="20000"/>
                <a:lumOff val="80000"/>
              </a:srgbClr>
            </a:solidFill>
            <a:ln w="12700" cap="flat" cmpd="sng" algn="ctr">
              <a:solidFill>
                <a:srgbClr val="4472C4">
                  <a:shade val="1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33C0B"/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Scenarij 3:</a:t>
              </a:r>
              <a:endPara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833C0B"/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NOVA ORGANIZIRANOST</a:t>
              </a:r>
              <a:endParaRPr kumimoji="0" lang="sl-SI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l-SI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300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D6292-3266-8C5F-0C45-62042A56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0636CF5F-4178-C66D-9591-EC50802E0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459" y="320800"/>
            <a:ext cx="8810625" cy="173597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SCENARIJI NADALJNJEGA RAZVOJA TURIZMA V ZSD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id="{481BAECB-34CA-F068-D480-73CBD0204422}"/>
              </a:ext>
            </a:extLst>
          </p:cNvPr>
          <p:cNvSpPr/>
          <p:nvPr/>
        </p:nvSpPr>
        <p:spPr>
          <a:xfrm>
            <a:off x="486850" y="1880592"/>
            <a:ext cx="2375886" cy="81081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Scenarij 1:</a:t>
            </a:r>
            <a:endParaRPr kumimoji="0" lang="sl-SI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7B7B7B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PODOBNO KOT DOSLEJ</a:t>
            </a:r>
            <a:endParaRPr kumimoji="0" lang="sl-SI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EEB1C94-6BDE-53F5-B018-38AC56362C05}"/>
              </a:ext>
            </a:extLst>
          </p:cNvPr>
          <p:cNvSpPr txBox="1"/>
          <p:nvPr/>
        </p:nvSpPr>
        <p:spPr>
          <a:xfrm>
            <a:off x="3219774" y="2253893"/>
            <a:ext cx="8536797" cy="1631216"/>
          </a:xfrm>
          <a:custGeom>
            <a:avLst/>
            <a:gdLst>
              <a:gd name="connsiteX0" fmla="*/ 0 w 8536797"/>
              <a:gd name="connsiteY0" fmla="*/ 0 h 1631216"/>
              <a:gd name="connsiteX1" fmla="*/ 571309 w 8536797"/>
              <a:gd name="connsiteY1" fmla="*/ 0 h 1631216"/>
              <a:gd name="connsiteX2" fmla="*/ 971882 w 8536797"/>
              <a:gd name="connsiteY2" fmla="*/ 0 h 1631216"/>
              <a:gd name="connsiteX3" fmla="*/ 1799294 w 8536797"/>
              <a:gd name="connsiteY3" fmla="*/ 0 h 1631216"/>
              <a:gd name="connsiteX4" fmla="*/ 2370603 w 8536797"/>
              <a:gd name="connsiteY4" fmla="*/ 0 h 1631216"/>
              <a:gd name="connsiteX5" fmla="*/ 2941912 w 8536797"/>
              <a:gd name="connsiteY5" fmla="*/ 0 h 1631216"/>
              <a:gd name="connsiteX6" fmla="*/ 3769324 w 8536797"/>
              <a:gd name="connsiteY6" fmla="*/ 0 h 1631216"/>
              <a:gd name="connsiteX7" fmla="*/ 4255265 w 8536797"/>
              <a:gd name="connsiteY7" fmla="*/ 0 h 1631216"/>
              <a:gd name="connsiteX8" fmla="*/ 5082678 w 8536797"/>
              <a:gd name="connsiteY8" fmla="*/ 0 h 1631216"/>
              <a:gd name="connsiteX9" fmla="*/ 5910090 w 8536797"/>
              <a:gd name="connsiteY9" fmla="*/ 0 h 1631216"/>
              <a:gd name="connsiteX10" fmla="*/ 6566767 w 8536797"/>
              <a:gd name="connsiteY10" fmla="*/ 0 h 1631216"/>
              <a:gd name="connsiteX11" fmla="*/ 7394180 w 8536797"/>
              <a:gd name="connsiteY11" fmla="*/ 0 h 1631216"/>
              <a:gd name="connsiteX12" fmla="*/ 7965488 w 8536797"/>
              <a:gd name="connsiteY12" fmla="*/ 0 h 1631216"/>
              <a:gd name="connsiteX13" fmla="*/ 8536797 w 8536797"/>
              <a:gd name="connsiteY13" fmla="*/ 0 h 1631216"/>
              <a:gd name="connsiteX14" fmla="*/ 8536797 w 8536797"/>
              <a:gd name="connsiteY14" fmla="*/ 560051 h 1631216"/>
              <a:gd name="connsiteX15" fmla="*/ 8536797 w 8536797"/>
              <a:gd name="connsiteY15" fmla="*/ 1103789 h 1631216"/>
              <a:gd name="connsiteX16" fmla="*/ 8536797 w 8536797"/>
              <a:gd name="connsiteY16" fmla="*/ 1631216 h 1631216"/>
              <a:gd name="connsiteX17" fmla="*/ 7794752 w 8536797"/>
              <a:gd name="connsiteY17" fmla="*/ 1631216 h 1631216"/>
              <a:gd name="connsiteX18" fmla="*/ 7138076 w 8536797"/>
              <a:gd name="connsiteY18" fmla="*/ 1631216 h 1631216"/>
              <a:gd name="connsiteX19" fmla="*/ 6737503 w 8536797"/>
              <a:gd name="connsiteY19" fmla="*/ 1631216 h 1631216"/>
              <a:gd name="connsiteX20" fmla="*/ 6251562 w 8536797"/>
              <a:gd name="connsiteY20" fmla="*/ 1631216 h 1631216"/>
              <a:gd name="connsiteX21" fmla="*/ 5424149 w 8536797"/>
              <a:gd name="connsiteY21" fmla="*/ 1631216 h 1631216"/>
              <a:gd name="connsiteX22" fmla="*/ 4767473 w 8536797"/>
              <a:gd name="connsiteY22" fmla="*/ 1631216 h 1631216"/>
              <a:gd name="connsiteX23" fmla="*/ 4281532 w 8536797"/>
              <a:gd name="connsiteY23" fmla="*/ 1631216 h 1631216"/>
              <a:gd name="connsiteX24" fmla="*/ 3624855 w 8536797"/>
              <a:gd name="connsiteY24" fmla="*/ 1631216 h 1631216"/>
              <a:gd name="connsiteX25" fmla="*/ 3224283 w 8536797"/>
              <a:gd name="connsiteY25" fmla="*/ 1631216 h 1631216"/>
              <a:gd name="connsiteX26" fmla="*/ 2823710 w 8536797"/>
              <a:gd name="connsiteY26" fmla="*/ 1631216 h 1631216"/>
              <a:gd name="connsiteX27" fmla="*/ 2167033 w 8536797"/>
              <a:gd name="connsiteY27" fmla="*/ 1631216 h 1631216"/>
              <a:gd name="connsiteX28" fmla="*/ 1681092 w 8536797"/>
              <a:gd name="connsiteY28" fmla="*/ 1631216 h 1631216"/>
              <a:gd name="connsiteX29" fmla="*/ 939048 w 8536797"/>
              <a:gd name="connsiteY29" fmla="*/ 1631216 h 1631216"/>
              <a:gd name="connsiteX30" fmla="*/ 0 w 8536797"/>
              <a:gd name="connsiteY30" fmla="*/ 1631216 h 1631216"/>
              <a:gd name="connsiteX31" fmla="*/ 0 w 8536797"/>
              <a:gd name="connsiteY31" fmla="*/ 1071165 h 1631216"/>
              <a:gd name="connsiteX32" fmla="*/ 0 w 8536797"/>
              <a:gd name="connsiteY32" fmla="*/ 511114 h 1631216"/>
              <a:gd name="connsiteX33" fmla="*/ 0 w 8536797"/>
              <a:gd name="connsiteY33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6797" h="1631216" extrusionOk="0">
                <a:moveTo>
                  <a:pt x="0" y="0"/>
                </a:moveTo>
                <a:cubicBezTo>
                  <a:pt x="116771" y="7275"/>
                  <a:pt x="332351" y="-25470"/>
                  <a:pt x="571309" y="0"/>
                </a:cubicBezTo>
                <a:cubicBezTo>
                  <a:pt x="810267" y="25470"/>
                  <a:pt x="829947" y="8077"/>
                  <a:pt x="971882" y="0"/>
                </a:cubicBezTo>
                <a:cubicBezTo>
                  <a:pt x="1113817" y="-8077"/>
                  <a:pt x="1548104" y="-35127"/>
                  <a:pt x="1799294" y="0"/>
                </a:cubicBezTo>
                <a:cubicBezTo>
                  <a:pt x="2050484" y="35127"/>
                  <a:pt x="2174318" y="-22231"/>
                  <a:pt x="2370603" y="0"/>
                </a:cubicBezTo>
                <a:cubicBezTo>
                  <a:pt x="2566888" y="22231"/>
                  <a:pt x="2698719" y="238"/>
                  <a:pt x="2941912" y="0"/>
                </a:cubicBezTo>
                <a:cubicBezTo>
                  <a:pt x="3185105" y="-238"/>
                  <a:pt x="3375991" y="-35318"/>
                  <a:pt x="3769324" y="0"/>
                </a:cubicBezTo>
                <a:cubicBezTo>
                  <a:pt x="4162657" y="35318"/>
                  <a:pt x="4070902" y="12150"/>
                  <a:pt x="4255265" y="0"/>
                </a:cubicBezTo>
                <a:cubicBezTo>
                  <a:pt x="4439628" y="-12150"/>
                  <a:pt x="4812632" y="3275"/>
                  <a:pt x="5082678" y="0"/>
                </a:cubicBezTo>
                <a:cubicBezTo>
                  <a:pt x="5352724" y="-3275"/>
                  <a:pt x="5699774" y="1902"/>
                  <a:pt x="5910090" y="0"/>
                </a:cubicBezTo>
                <a:cubicBezTo>
                  <a:pt x="6120406" y="-1902"/>
                  <a:pt x="6423564" y="-27595"/>
                  <a:pt x="6566767" y="0"/>
                </a:cubicBezTo>
                <a:cubicBezTo>
                  <a:pt x="6709970" y="27595"/>
                  <a:pt x="7213461" y="6481"/>
                  <a:pt x="7394180" y="0"/>
                </a:cubicBezTo>
                <a:cubicBezTo>
                  <a:pt x="7574899" y="-6481"/>
                  <a:pt x="7701885" y="-84"/>
                  <a:pt x="7965488" y="0"/>
                </a:cubicBezTo>
                <a:cubicBezTo>
                  <a:pt x="8229091" y="84"/>
                  <a:pt x="8335873" y="-19282"/>
                  <a:pt x="8536797" y="0"/>
                </a:cubicBezTo>
                <a:cubicBezTo>
                  <a:pt x="8534691" y="116540"/>
                  <a:pt x="8554438" y="441598"/>
                  <a:pt x="8536797" y="560051"/>
                </a:cubicBezTo>
                <a:cubicBezTo>
                  <a:pt x="8519156" y="678504"/>
                  <a:pt x="8530907" y="879031"/>
                  <a:pt x="8536797" y="1103789"/>
                </a:cubicBezTo>
                <a:cubicBezTo>
                  <a:pt x="8542687" y="1328547"/>
                  <a:pt x="8537049" y="1504367"/>
                  <a:pt x="8536797" y="1631216"/>
                </a:cubicBezTo>
                <a:cubicBezTo>
                  <a:pt x="8196877" y="1646395"/>
                  <a:pt x="8029500" y="1659108"/>
                  <a:pt x="7794752" y="1631216"/>
                </a:cubicBezTo>
                <a:cubicBezTo>
                  <a:pt x="7560005" y="1603324"/>
                  <a:pt x="7449961" y="1606662"/>
                  <a:pt x="7138076" y="1631216"/>
                </a:cubicBezTo>
                <a:cubicBezTo>
                  <a:pt x="6826191" y="1655770"/>
                  <a:pt x="6927585" y="1623385"/>
                  <a:pt x="6737503" y="1631216"/>
                </a:cubicBezTo>
                <a:cubicBezTo>
                  <a:pt x="6547421" y="1639047"/>
                  <a:pt x="6472148" y="1636920"/>
                  <a:pt x="6251562" y="1631216"/>
                </a:cubicBezTo>
                <a:cubicBezTo>
                  <a:pt x="6030976" y="1625512"/>
                  <a:pt x="5615553" y="1655611"/>
                  <a:pt x="5424149" y="1631216"/>
                </a:cubicBezTo>
                <a:cubicBezTo>
                  <a:pt x="5232745" y="1606821"/>
                  <a:pt x="4936480" y="1645342"/>
                  <a:pt x="4767473" y="1631216"/>
                </a:cubicBezTo>
                <a:cubicBezTo>
                  <a:pt x="4598466" y="1617090"/>
                  <a:pt x="4479267" y="1619329"/>
                  <a:pt x="4281532" y="1631216"/>
                </a:cubicBezTo>
                <a:cubicBezTo>
                  <a:pt x="4083797" y="1643103"/>
                  <a:pt x="3764587" y="1619645"/>
                  <a:pt x="3624855" y="1631216"/>
                </a:cubicBezTo>
                <a:cubicBezTo>
                  <a:pt x="3485123" y="1642787"/>
                  <a:pt x="3416242" y="1635492"/>
                  <a:pt x="3224283" y="1631216"/>
                </a:cubicBezTo>
                <a:cubicBezTo>
                  <a:pt x="3032324" y="1626940"/>
                  <a:pt x="2915772" y="1626298"/>
                  <a:pt x="2823710" y="1631216"/>
                </a:cubicBezTo>
                <a:cubicBezTo>
                  <a:pt x="2731648" y="1636134"/>
                  <a:pt x="2451301" y="1660658"/>
                  <a:pt x="2167033" y="1631216"/>
                </a:cubicBezTo>
                <a:cubicBezTo>
                  <a:pt x="1882765" y="1601774"/>
                  <a:pt x="1798566" y="1636262"/>
                  <a:pt x="1681092" y="1631216"/>
                </a:cubicBezTo>
                <a:cubicBezTo>
                  <a:pt x="1563618" y="1626170"/>
                  <a:pt x="1295196" y="1651958"/>
                  <a:pt x="939048" y="1631216"/>
                </a:cubicBezTo>
                <a:cubicBezTo>
                  <a:pt x="582900" y="1610474"/>
                  <a:pt x="357683" y="1627729"/>
                  <a:pt x="0" y="1631216"/>
                </a:cubicBezTo>
                <a:cubicBezTo>
                  <a:pt x="-5026" y="1496611"/>
                  <a:pt x="1098" y="1283445"/>
                  <a:pt x="0" y="1071165"/>
                </a:cubicBezTo>
                <a:cubicBezTo>
                  <a:pt x="-1098" y="858885"/>
                  <a:pt x="11510" y="776894"/>
                  <a:pt x="0" y="511114"/>
                </a:cubicBezTo>
                <a:cubicBezTo>
                  <a:pt x="-11510" y="245334"/>
                  <a:pt x="22486" y="176741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l-SI" sz="2000" b="1" kern="0" dirty="0">
                <a:solidFill>
                  <a:srgbClr val="7B7B7B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Scenarij 1 - »PODOBNO KOT DOSLEJ« </a:t>
            </a:r>
          </a:p>
          <a:p>
            <a:pPr algn="just"/>
            <a:r>
              <a:rPr lang="sl-SI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nadaljevanje </a:t>
            </a:r>
            <a:r>
              <a:rPr lang="sl-SI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upravljanje destinacije na dosedanji način</a:t>
            </a:r>
            <a:r>
              <a:rPr lang="sl-SI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z </a:t>
            </a:r>
            <a:r>
              <a:rPr lang="sl-SI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manjšimi organizacijskimi spremembami</a:t>
            </a:r>
            <a:r>
              <a:rPr lang="sl-SI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in </a:t>
            </a:r>
            <a:r>
              <a:rPr lang="sl-SI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manjšim povečanjem sredstev</a:t>
            </a:r>
            <a:r>
              <a:rPr lang="sl-SI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za delovanje TIC-ev in upravljavca VD ZSD</a:t>
            </a:r>
            <a:r>
              <a:rPr lang="sl-SI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20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 s tem tudi</a:t>
            </a:r>
            <a:r>
              <a:rPr lang="sl-SI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nadaljevanje razvoja turizma, ki sledi trendom povpraševanja.</a:t>
            </a:r>
            <a:endParaRPr lang="sl-SI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1AC3C91-54BB-A853-7287-C64FE3D6B162}"/>
              </a:ext>
            </a:extLst>
          </p:cNvPr>
          <p:cNvSpPr txBox="1"/>
          <p:nvPr/>
        </p:nvSpPr>
        <p:spPr>
          <a:xfrm>
            <a:off x="1004287" y="4090524"/>
            <a:ext cx="9739913" cy="81727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sl-SI" sz="21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Če  se bo turizem v Zgornji Savinjski dolini razvijal po tem scenariju, večjih pozitivnih premikov in učinkov v zgornjesavinjskem turizmu ne gre pričakovati.</a:t>
            </a:r>
            <a:endParaRPr lang="sl-SI" sz="21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B702785-BFD4-4485-4175-0B3EBDC26489}"/>
              </a:ext>
            </a:extLst>
          </p:cNvPr>
          <p:cNvSpPr txBox="1"/>
          <p:nvPr/>
        </p:nvSpPr>
        <p:spPr>
          <a:xfrm>
            <a:off x="1356710" y="5005707"/>
            <a:ext cx="10399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povečevanje zaostajanja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za konkurenco, </a:t>
            </a:r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kadrovska in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finančna podhranjenost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info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točke pod okriljem občin, preobremenjeni delavci, ni delitve dela med informacijskimi točkami, </a:t>
            </a:r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minimalen razvoj in trženje </a:t>
            </a:r>
            <a:r>
              <a:rPr lang="sl-SI" dirty="0" err="1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destinacijskih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produktov, </a:t>
            </a:r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šibka prepoznavnost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 prisotnost na ključnih turističnih dogodkih (SIW, sejmi, spletne platforme…),</a:t>
            </a:r>
          </a:p>
          <a:p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podrejena vloga 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v regionalnem povezovanju.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946B2E8-5442-EE39-898F-81D24F7A9602}"/>
              </a:ext>
            </a:extLst>
          </p:cNvPr>
          <p:cNvSpPr txBox="1"/>
          <p:nvPr/>
        </p:nvSpPr>
        <p:spPr>
          <a:xfrm>
            <a:off x="561975" y="5282706"/>
            <a:ext cx="442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2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CC1A9D5B-4AD9-DD0D-B842-665BF55715F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759" y="500847"/>
            <a:ext cx="2483313" cy="589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695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CF7E4-F5D6-1C5B-EA19-87343A893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5C431F7C-1F63-890A-D16A-5A60EA076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48" y="121783"/>
            <a:ext cx="8810625" cy="173597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SCENARIJI NADALJNJEGA RAZVOJA TURIZMA V ZSD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81E4023-781D-40DE-CEAD-BD723FCBCC7D}"/>
              </a:ext>
            </a:extLst>
          </p:cNvPr>
          <p:cNvSpPr/>
          <p:nvPr/>
        </p:nvSpPr>
        <p:spPr>
          <a:xfrm>
            <a:off x="725981" y="1435990"/>
            <a:ext cx="2388592" cy="1351359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Scenarij 2:</a:t>
            </a:r>
            <a:endParaRPr kumimoji="0" lang="sl-SI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600" b="1" i="0" u="none" strike="noStrike" kern="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PRERAZPOREDITEV VLOG</a:t>
            </a:r>
            <a:endParaRPr kumimoji="0" lang="sl-SI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D3BBC9D-F334-E99C-5CBA-A8F8805E3DE6}"/>
              </a:ext>
            </a:extLst>
          </p:cNvPr>
          <p:cNvSpPr txBox="1"/>
          <p:nvPr/>
        </p:nvSpPr>
        <p:spPr>
          <a:xfrm>
            <a:off x="3507698" y="2111669"/>
            <a:ext cx="8379501" cy="1015663"/>
          </a:xfrm>
          <a:custGeom>
            <a:avLst/>
            <a:gdLst>
              <a:gd name="connsiteX0" fmla="*/ 0 w 8379501"/>
              <a:gd name="connsiteY0" fmla="*/ 0 h 1015663"/>
              <a:gd name="connsiteX1" fmla="*/ 614497 w 8379501"/>
              <a:gd name="connsiteY1" fmla="*/ 0 h 1015663"/>
              <a:gd name="connsiteX2" fmla="*/ 1061403 w 8379501"/>
              <a:gd name="connsiteY2" fmla="*/ 0 h 1015663"/>
              <a:gd name="connsiteX3" fmla="*/ 1927285 w 8379501"/>
              <a:gd name="connsiteY3" fmla="*/ 0 h 1015663"/>
              <a:gd name="connsiteX4" fmla="*/ 2541782 w 8379501"/>
              <a:gd name="connsiteY4" fmla="*/ 0 h 1015663"/>
              <a:gd name="connsiteX5" fmla="*/ 3156279 w 8379501"/>
              <a:gd name="connsiteY5" fmla="*/ 0 h 1015663"/>
              <a:gd name="connsiteX6" fmla="*/ 4022160 w 8379501"/>
              <a:gd name="connsiteY6" fmla="*/ 0 h 1015663"/>
              <a:gd name="connsiteX7" fmla="*/ 4552862 w 8379501"/>
              <a:gd name="connsiteY7" fmla="*/ 0 h 1015663"/>
              <a:gd name="connsiteX8" fmla="*/ 5418744 w 8379501"/>
              <a:gd name="connsiteY8" fmla="*/ 0 h 1015663"/>
              <a:gd name="connsiteX9" fmla="*/ 6284626 w 8379501"/>
              <a:gd name="connsiteY9" fmla="*/ 0 h 1015663"/>
              <a:gd name="connsiteX10" fmla="*/ 6982918 w 8379501"/>
              <a:gd name="connsiteY10" fmla="*/ 0 h 1015663"/>
              <a:gd name="connsiteX11" fmla="*/ 8379501 w 8379501"/>
              <a:gd name="connsiteY11" fmla="*/ 0 h 1015663"/>
              <a:gd name="connsiteX12" fmla="*/ 8379501 w 8379501"/>
              <a:gd name="connsiteY12" fmla="*/ 497675 h 1015663"/>
              <a:gd name="connsiteX13" fmla="*/ 8379501 w 8379501"/>
              <a:gd name="connsiteY13" fmla="*/ 1015663 h 1015663"/>
              <a:gd name="connsiteX14" fmla="*/ 7681209 w 8379501"/>
              <a:gd name="connsiteY14" fmla="*/ 1015663 h 1015663"/>
              <a:gd name="connsiteX15" fmla="*/ 7150508 w 8379501"/>
              <a:gd name="connsiteY15" fmla="*/ 1015663 h 1015663"/>
              <a:gd name="connsiteX16" fmla="*/ 6452216 w 8379501"/>
              <a:gd name="connsiteY16" fmla="*/ 1015663 h 1015663"/>
              <a:gd name="connsiteX17" fmla="*/ 5586334 w 8379501"/>
              <a:gd name="connsiteY17" fmla="*/ 1015663 h 1015663"/>
              <a:gd name="connsiteX18" fmla="*/ 4888042 w 8379501"/>
              <a:gd name="connsiteY18" fmla="*/ 1015663 h 1015663"/>
              <a:gd name="connsiteX19" fmla="*/ 4441136 w 8379501"/>
              <a:gd name="connsiteY19" fmla="*/ 1015663 h 1015663"/>
              <a:gd name="connsiteX20" fmla="*/ 3910434 w 8379501"/>
              <a:gd name="connsiteY20" fmla="*/ 1015663 h 1015663"/>
              <a:gd name="connsiteX21" fmla="*/ 3044552 w 8379501"/>
              <a:gd name="connsiteY21" fmla="*/ 1015663 h 1015663"/>
              <a:gd name="connsiteX22" fmla="*/ 2346260 w 8379501"/>
              <a:gd name="connsiteY22" fmla="*/ 1015663 h 1015663"/>
              <a:gd name="connsiteX23" fmla="*/ 1815559 w 8379501"/>
              <a:gd name="connsiteY23" fmla="*/ 1015663 h 1015663"/>
              <a:gd name="connsiteX24" fmla="*/ 1117267 w 8379501"/>
              <a:gd name="connsiteY24" fmla="*/ 1015663 h 1015663"/>
              <a:gd name="connsiteX25" fmla="*/ 670360 w 8379501"/>
              <a:gd name="connsiteY25" fmla="*/ 1015663 h 1015663"/>
              <a:gd name="connsiteX26" fmla="*/ 0 w 8379501"/>
              <a:gd name="connsiteY26" fmla="*/ 1015663 h 1015663"/>
              <a:gd name="connsiteX27" fmla="*/ 0 w 8379501"/>
              <a:gd name="connsiteY27" fmla="*/ 507832 h 1015663"/>
              <a:gd name="connsiteX28" fmla="*/ 0 w 8379501"/>
              <a:gd name="connsiteY2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379501" h="1015663" extrusionOk="0">
                <a:moveTo>
                  <a:pt x="0" y="0"/>
                </a:moveTo>
                <a:cubicBezTo>
                  <a:pt x="190068" y="-10018"/>
                  <a:pt x="428083" y="-12748"/>
                  <a:pt x="614497" y="0"/>
                </a:cubicBezTo>
                <a:cubicBezTo>
                  <a:pt x="800911" y="12748"/>
                  <a:pt x="847466" y="-8252"/>
                  <a:pt x="1061403" y="0"/>
                </a:cubicBezTo>
                <a:cubicBezTo>
                  <a:pt x="1275340" y="8252"/>
                  <a:pt x="1670829" y="-33019"/>
                  <a:pt x="1927285" y="0"/>
                </a:cubicBezTo>
                <a:cubicBezTo>
                  <a:pt x="2183741" y="33019"/>
                  <a:pt x="2383306" y="28290"/>
                  <a:pt x="2541782" y="0"/>
                </a:cubicBezTo>
                <a:cubicBezTo>
                  <a:pt x="2700258" y="-28290"/>
                  <a:pt x="2926997" y="-16393"/>
                  <a:pt x="3156279" y="0"/>
                </a:cubicBezTo>
                <a:cubicBezTo>
                  <a:pt x="3385561" y="16393"/>
                  <a:pt x="3720559" y="-31764"/>
                  <a:pt x="4022160" y="0"/>
                </a:cubicBezTo>
                <a:cubicBezTo>
                  <a:pt x="4323761" y="31764"/>
                  <a:pt x="4438892" y="-19171"/>
                  <a:pt x="4552862" y="0"/>
                </a:cubicBezTo>
                <a:cubicBezTo>
                  <a:pt x="4666832" y="19171"/>
                  <a:pt x="5058910" y="2011"/>
                  <a:pt x="5418744" y="0"/>
                </a:cubicBezTo>
                <a:cubicBezTo>
                  <a:pt x="5778578" y="-2011"/>
                  <a:pt x="5944232" y="-5687"/>
                  <a:pt x="6284626" y="0"/>
                </a:cubicBezTo>
                <a:cubicBezTo>
                  <a:pt x="6625020" y="5687"/>
                  <a:pt x="6770973" y="-15570"/>
                  <a:pt x="6982918" y="0"/>
                </a:cubicBezTo>
                <a:cubicBezTo>
                  <a:pt x="7194863" y="15570"/>
                  <a:pt x="7726746" y="-44146"/>
                  <a:pt x="8379501" y="0"/>
                </a:cubicBezTo>
                <a:cubicBezTo>
                  <a:pt x="8390136" y="204457"/>
                  <a:pt x="8363403" y="343656"/>
                  <a:pt x="8379501" y="497675"/>
                </a:cubicBezTo>
                <a:cubicBezTo>
                  <a:pt x="8395599" y="651694"/>
                  <a:pt x="8373369" y="761317"/>
                  <a:pt x="8379501" y="1015663"/>
                </a:cubicBezTo>
                <a:cubicBezTo>
                  <a:pt x="8177776" y="1027686"/>
                  <a:pt x="7846303" y="988475"/>
                  <a:pt x="7681209" y="1015663"/>
                </a:cubicBezTo>
                <a:cubicBezTo>
                  <a:pt x="7516115" y="1042851"/>
                  <a:pt x="7336800" y="995690"/>
                  <a:pt x="7150508" y="1015663"/>
                </a:cubicBezTo>
                <a:cubicBezTo>
                  <a:pt x="6964216" y="1035636"/>
                  <a:pt x="6607093" y="998721"/>
                  <a:pt x="6452216" y="1015663"/>
                </a:cubicBezTo>
                <a:cubicBezTo>
                  <a:pt x="6297339" y="1032605"/>
                  <a:pt x="5769760" y="1021775"/>
                  <a:pt x="5586334" y="1015663"/>
                </a:cubicBezTo>
                <a:cubicBezTo>
                  <a:pt x="5402908" y="1009551"/>
                  <a:pt x="5092704" y="1044720"/>
                  <a:pt x="4888042" y="1015663"/>
                </a:cubicBezTo>
                <a:cubicBezTo>
                  <a:pt x="4683380" y="986606"/>
                  <a:pt x="4660553" y="1022071"/>
                  <a:pt x="4441136" y="1015663"/>
                </a:cubicBezTo>
                <a:cubicBezTo>
                  <a:pt x="4221719" y="1009255"/>
                  <a:pt x="4058426" y="990744"/>
                  <a:pt x="3910434" y="1015663"/>
                </a:cubicBezTo>
                <a:cubicBezTo>
                  <a:pt x="3762442" y="1040582"/>
                  <a:pt x="3300466" y="1024749"/>
                  <a:pt x="3044552" y="1015663"/>
                </a:cubicBezTo>
                <a:cubicBezTo>
                  <a:pt x="2788638" y="1006577"/>
                  <a:pt x="2581720" y="1048271"/>
                  <a:pt x="2346260" y="1015663"/>
                </a:cubicBezTo>
                <a:cubicBezTo>
                  <a:pt x="2110800" y="983055"/>
                  <a:pt x="2066724" y="1021304"/>
                  <a:pt x="1815559" y="1015663"/>
                </a:cubicBezTo>
                <a:cubicBezTo>
                  <a:pt x="1564394" y="1010022"/>
                  <a:pt x="1401961" y="1043289"/>
                  <a:pt x="1117267" y="1015663"/>
                </a:cubicBezTo>
                <a:cubicBezTo>
                  <a:pt x="832573" y="988037"/>
                  <a:pt x="880238" y="996907"/>
                  <a:pt x="670360" y="1015663"/>
                </a:cubicBezTo>
                <a:cubicBezTo>
                  <a:pt x="460482" y="1034419"/>
                  <a:pt x="288181" y="1040083"/>
                  <a:pt x="0" y="1015663"/>
                </a:cubicBezTo>
                <a:cubicBezTo>
                  <a:pt x="8701" y="781274"/>
                  <a:pt x="-2919" y="614639"/>
                  <a:pt x="0" y="507832"/>
                </a:cubicBezTo>
                <a:cubicBezTo>
                  <a:pt x="2919" y="401025"/>
                  <a:pt x="18185" y="215923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l-SI" sz="2000" b="1" kern="0" dirty="0">
                <a:solidFill>
                  <a:srgbClr val="2F549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Scenarij 2 – »PRERAZPOREDITEV VLOG – ZA VEČJO UČINKOVITOST« </a:t>
            </a:r>
          </a:p>
          <a:p>
            <a:pPr algn="just"/>
            <a:r>
              <a:rPr lang="sl-SI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Porazdelitev vlog znotraj obstoječih struktur, znatno povečanje financiranja in bolj učinkovita poraba proračunskih sredstev za turizem</a:t>
            </a:r>
            <a:endParaRPr lang="sl-SI" sz="20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F962B0E-2F58-F353-1DD0-112B9313CACE}"/>
              </a:ext>
            </a:extLst>
          </p:cNvPr>
          <p:cNvSpPr txBox="1"/>
          <p:nvPr/>
        </p:nvSpPr>
        <p:spPr>
          <a:xfrm>
            <a:off x="923924" y="3326384"/>
            <a:ext cx="11106149" cy="3580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buNone/>
            </a:pP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sl-SI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reorganiziranje dela </a:t>
            </a: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obstoječih organizacij, brez ustanavljanja nov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</a:t>
            </a: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organizacije, 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buNone/>
            </a:pP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izkoristi se </a:t>
            </a:r>
            <a:r>
              <a:rPr lang="sl-SI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obstoječi kadrovski potencial </a:t>
            </a: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 nekaj dodatnimi zaposlitvami,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buNone/>
            </a:pP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sl-SI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optimiziranje</a:t>
            </a: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dosedanjega </a:t>
            </a:r>
            <a:r>
              <a:rPr lang="sl-SI" sz="180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dela</a:t>
            </a:r>
            <a:r>
              <a:rPr lang="sl-SI" sz="180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 TIC-ih,</a:t>
            </a:r>
          </a:p>
          <a:p>
            <a:pPr algn="just" fontAlgn="base">
              <a:lnSpc>
                <a:spcPct val="115000"/>
              </a:lnSpc>
              <a:buNone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sl-SI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povečanje in optimiziranje finančnih sredstev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turizem</a:t>
            </a:r>
            <a:endParaRPr lang="sl-SI" sz="1800" dirty="0">
              <a:solidFill>
                <a:schemeClr val="accent6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buNone/>
            </a:pPr>
            <a:r>
              <a:rPr lang="sl-SI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sl-SI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manj aktivno vodenje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velika možnost prelaganje odločitev, odgovornosti</a:t>
            </a:r>
            <a:r>
              <a:rPr lang="sl-SI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izziv usklajevanja aktivnosti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sl-SI" sz="1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buNone/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turistični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ponudniki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ne bodo sodelovali v procesu odločanja in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 bodo zainteresirani za sofinanciranje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endParaRPr lang="sl-SI" sz="1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s tem scenarijem se ureja le osnovni del potrebnih nalog za razvoj trajnostnega turizma v ZSD,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razvojni preboj to ne bo dovolj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</a:p>
          <a:p>
            <a:pPr algn="just" fontAlgn="base">
              <a:lnSpc>
                <a:spcPct val="115000"/>
              </a:lnSpc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povezava z drugimi dejavnostmi 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 prostoru bo še vedno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prešibka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šibko delovanje kolektivne blagovne znamke.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3722699-C396-4339-3077-FB7E0FF38833}"/>
              </a:ext>
            </a:extLst>
          </p:cNvPr>
          <p:cNvSpPr txBox="1"/>
          <p:nvPr/>
        </p:nvSpPr>
        <p:spPr>
          <a:xfrm>
            <a:off x="382641" y="5271195"/>
            <a:ext cx="442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3B3B326-FD2D-0101-8D16-58FAF1F8BCBB}"/>
              </a:ext>
            </a:extLst>
          </p:cNvPr>
          <p:cNvSpPr txBox="1"/>
          <p:nvPr/>
        </p:nvSpPr>
        <p:spPr>
          <a:xfrm>
            <a:off x="283669" y="3560063"/>
            <a:ext cx="442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pic>
        <p:nvPicPr>
          <p:cNvPr id="2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6A3D67B0-2DBD-8A50-28AC-E7125275A7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759" y="500847"/>
            <a:ext cx="2483313" cy="589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6341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E7AC5-9147-8F05-B668-B2CDE018E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avokotnik 15">
            <a:extLst>
              <a:ext uri="{FF2B5EF4-FFF2-40B4-BE49-F238E27FC236}">
                <a16:creationId xmlns:a16="http://schemas.microsoft.com/office/drawing/2014/main" id="{D184DDDB-2739-DD44-08CC-CF73B4DCEA34}"/>
              </a:ext>
            </a:extLst>
          </p:cNvPr>
          <p:cNvSpPr/>
          <p:nvPr/>
        </p:nvSpPr>
        <p:spPr>
          <a:xfrm>
            <a:off x="375252" y="1359266"/>
            <a:ext cx="2884097" cy="1630857"/>
          </a:xfrm>
          <a:prstGeom prst="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solidFill>
              <a:srgbClr val="4472C4">
                <a:shade val="15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Scenarij 3:</a:t>
            </a: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b="1" i="0" u="none" strike="noStrike" kern="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NOVA ORGANIZIRANOST</a:t>
            </a:r>
            <a:endParaRPr kumimoji="0" lang="sl-SI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2AB233D7-A822-188C-D9D9-086C712EA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9449" y="121783"/>
            <a:ext cx="8810625" cy="1735970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SCENARIJI NADALJNJEGA RAZVOJA TURIZMA V ZSD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B91E1DF-CB62-BC6C-4128-2C5EEAD5B03F}"/>
              </a:ext>
            </a:extLst>
          </p:cNvPr>
          <p:cNvSpPr txBox="1"/>
          <p:nvPr/>
        </p:nvSpPr>
        <p:spPr>
          <a:xfrm>
            <a:off x="3695700" y="2067764"/>
            <a:ext cx="8334374" cy="949171"/>
          </a:xfrm>
          <a:custGeom>
            <a:avLst/>
            <a:gdLst>
              <a:gd name="connsiteX0" fmla="*/ 0 w 8334374"/>
              <a:gd name="connsiteY0" fmla="*/ 0 h 949171"/>
              <a:gd name="connsiteX1" fmla="*/ 611187 w 8334374"/>
              <a:gd name="connsiteY1" fmla="*/ 0 h 949171"/>
              <a:gd name="connsiteX2" fmla="*/ 1055687 w 8334374"/>
              <a:gd name="connsiteY2" fmla="*/ 0 h 949171"/>
              <a:gd name="connsiteX3" fmla="*/ 1916906 w 8334374"/>
              <a:gd name="connsiteY3" fmla="*/ 0 h 949171"/>
              <a:gd name="connsiteX4" fmla="*/ 2528093 w 8334374"/>
              <a:gd name="connsiteY4" fmla="*/ 0 h 949171"/>
              <a:gd name="connsiteX5" fmla="*/ 3139281 w 8334374"/>
              <a:gd name="connsiteY5" fmla="*/ 0 h 949171"/>
              <a:gd name="connsiteX6" fmla="*/ 4000500 w 8334374"/>
              <a:gd name="connsiteY6" fmla="*/ 0 h 949171"/>
              <a:gd name="connsiteX7" fmla="*/ 4528343 w 8334374"/>
              <a:gd name="connsiteY7" fmla="*/ 0 h 949171"/>
              <a:gd name="connsiteX8" fmla="*/ 5389562 w 8334374"/>
              <a:gd name="connsiteY8" fmla="*/ 0 h 949171"/>
              <a:gd name="connsiteX9" fmla="*/ 6250781 w 8334374"/>
              <a:gd name="connsiteY9" fmla="*/ 0 h 949171"/>
              <a:gd name="connsiteX10" fmla="*/ 6945312 w 8334374"/>
              <a:gd name="connsiteY10" fmla="*/ 0 h 949171"/>
              <a:gd name="connsiteX11" fmla="*/ 8334374 w 8334374"/>
              <a:gd name="connsiteY11" fmla="*/ 0 h 949171"/>
              <a:gd name="connsiteX12" fmla="*/ 8334374 w 8334374"/>
              <a:gd name="connsiteY12" fmla="*/ 465094 h 949171"/>
              <a:gd name="connsiteX13" fmla="*/ 8334374 w 8334374"/>
              <a:gd name="connsiteY13" fmla="*/ 949171 h 949171"/>
              <a:gd name="connsiteX14" fmla="*/ 7639843 w 8334374"/>
              <a:gd name="connsiteY14" fmla="*/ 949171 h 949171"/>
              <a:gd name="connsiteX15" fmla="*/ 7111999 w 8334374"/>
              <a:gd name="connsiteY15" fmla="*/ 949171 h 949171"/>
              <a:gd name="connsiteX16" fmla="*/ 6417468 w 8334374"/>
              <a:gd name="connsiteY16" fmla="*/ 949171 h 949171"/>
              <a:gd name="connsiteX17" fmla="*/ 5556249 w 8334374"/>
              <a:gd name="connsiteY17" fmla="*/ 949171 h 949171"/>
              <a:gd name="connsiteX18" fmla="*/ 4861718 w 8334374"/>
              <a:gd name="connsiteY18" fmla="*/ 949171 h 949171"/>
              <a:gd name="connsiteX19" fmla="*/ 4417218 w 8334374"/>
              <a:gd name="connsiteY19" fmla="*/ 949171 h 949171"/>
              <a:gd name="connsiteX20" fmla="*/ 3889375 w 8334374"/>
              <a:gd name="connsiteY20" fmla="*/ 949171 h 949171"/>
              <a:gd name="connsiteX21" fmla="*/ 3028156 w 8334374"/>
              <a:gd name="connsiteY21" fmla="*/ 949171 h 949171"/>
              <a:gd name="connsiteX22" fmla="*/ 2333625 w 8334374"/>
              <a:gd name="connsiteY22" fmla="*/ 949171 h 949171"/>
              <a:gd name="connsiteX23" fmla="*/ 1805781 w 8334374"/>
              <a:gd name="connsiteY23" fmla="*/ 949171 h 949171"/>
              <a:gd name="connsiteX24" fmla="*/ 1111250 w 8334374"/>
              <a:gd name="connsiteY24" fmla="*/ 949171 h 949171"/>
              <a:gd name="connsiteX25" fmla="*/ 666750 w 8334374"/>
              <a:gd name="connsiteY25" fmla="*/ 949171 h 949171"/>
              <a:gd name="connsiteX26" fmla="*/ 0 w 8334374"/>
              <a:gd name="connsiteY26" fmla="*/ 949171 h 949171"/>
              <a:gd name="connsiteX27" fmla="*/ 0 w 8334374"/>
              <a:gd name="connsiteY27" fmla="*/ 474586 h 949171"/>
              <a:gd name="connsiteX28" fmla="*/ 0 w 8334374"/>
              <a:gd name="connsiteY28" fmla="*/ 0 h 94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334374" h="949171" extrusionOk="0">
                <a:moveTo>
                  <a:pt x="0" y="0"/>
                </a:moveTo>
                <a:cubicBezTo>
                  <a:pt x="125817" y="10562"/>
                  <a:pt x="341841" y="-10408"/>
                  <a:pt x="611187" y="0"/>
                </a:cubicBezTo>
                <a:cubicBezTo>
                  <a:pt x="880533" y="10408"/>
                  <a:pt x="872927" y="-9276"/>
                  <a:pt x="1055687" y="0"/>
                </a:cubicBezTo>
                <a:cubicBezTo>
                  <a:pt x="1238447" y="9276"/>
                  <a:pt x="1637366" y="-7938"/>
                  <a:pt x="1916906" y="0"/>
                </a:cubicBezTo>
                <a:cubicBezTo>
                  <a:pt x="2196446" y="7938"/>
                  <a:pt x="2402765" y="24600"/>
                  <a:pt x="2528093" y="0"/>
                </a:cubicBezTo>
                <a:cubicBezTo>
                  <a:pt x="2653421" y="-24600"/>
                  <a:pt x="2910489" y="14147"/>
                  <a:pt x="3139281" y="0"/>
                </a:cubicBezTo>
                <a:cubicBezTo>
                  <a:pt x="3368073" y="-14147"/>
                  <a:pt x="3699085" y="-29617"/>
                  <a:pt x="4000500" y="0"/>
                </a:cubicBezTo>
                <a:cubicBezTo>
                  <a:pt x="4301915" y="29617"/>
                  <a:pt x="4267042" y="2234"/>
                  <a:pt x="4528343" y="0"/>
                </a:cubicBezTo>
                <a:cubicBezTo>
                  <a:pt x="4789644" y="-2234"/>
                  <a:pt x="5051823" y="30509"/>
                  <a:pt x="5389562" y="0"/>
                </a:cubicBezTo>
                <a:cubicBezTo>
                  <a:pt x="5727301" y="-30509"/>
                  <a:pt x="6020847" y="35910"/>
                  <a:pt x="6250781" y="0"/>
                </a:cubicBezTo>
                <a:cubicBezTo>
                  <a:pt x="6480715" y="-35910"/>
                  <a:pt x="6691938" y="8196"/>
                  <a:pt x="6945312" y="0"/>
                </a:cubicBezTo>
                <a:cubicBezTo>
                  <a:pt x="7198686" y="-8196"/>
                  <a:pt x="7764751" y="-44145"/>
                  <a:pt x="8334374" y="0"/>
                </a:cubicBezTo>
                <a:cubicBezTo>
                  <a:pt x="8324093" y="148172"/>
                  <a:pt x="8327745" y="309695"/>
                  <a:pt x="8334374" y="465094"/>
                </a:cubicBezTo>
                <a:cubicBezTo>
                  <a:pt x="8341003" y="620493"/>
                  <a:pt x="8315551" y="772777"/>
                  <a:pt x="8334374" y="949171"/>
                </a:cubicBezTo>
                <a:cubicBezTo>
                  <a:pt x="8030378" y="924518"/>
                  <a:pt x="7941557" y="924802"/>
                  <a:pt x="7639843" y="949171"/>
                </a:cubicBezTo>
                <a:cubicBezTo>
                  <a:pt x="7338129" y="973540"/>
                  <a:pt x="7319675" y="941038"/>
                  <a:pt x="7111999" y="949171"/>
                </a:cubicBezTo>
                <a:cubicBezTo>
                  <a:pt x="6904323" y="957304"/>
                  <a:pt x="6619068" y="928396"/>
                  <a:pt x="6417468" y="949171"/>
                </a:cubicBezTo>
                <a:cubicBezTo>
                  <a:pt x="6215868" y="969946"/>
                  <a:pt x="5855297" y="930720"/>
                  <a:pt x="5556249" y="949171"/>
                </a:cubicBezTo>
                <a:cubicBezTo>
                  <a:pt x="5257201" y="967622"/>
                  <a:pt x="5054782" y="932153"/>
                  <a:pt x="4861718" y="949171"/>
                </a:cubicBezTo>
                <a:cubicBezTo>
                  <a:pt x="4668654" y="966189"/>
                  <a:pt x="4616233" y="940073"/>
                  <a:pt x="4417218" y="949171"/>
                </a:cubicBezTo>
                <a:cubicBezTo>
                  <a:pt x="4218203" y="958269"/>
                  <a:pt x="4034359" y="965498"/>
                  <a:pt x="3889375" y="949171"/>
                </a:cubicBezTo>
                <a:cubicBezTo>
                  <a:pt x="3744391" y="932844"/>
                  <a:pt x="3378194" y="915195"/>
                  <a:pt x="3028156" y="949171"/>
                </a:cubicBezTo>
                <a:cubicBezTo>
                  <a:pt x="2678118" y="983147"/>
                  <a:pt x="2549157" y="971184"/>
                  <a:pt x="2333625" y="949171"/>
                </a:cubicBezTo>
                <a:cubicBezTo>
                  <a:pt x="2118093" y="927158"/>
                  <a:pt x="2031328" y="956762"/>
                  <a:pt x="1805781" y="949171"/>
                </a:cubicBezTo>
                <a:cubicBezTo>
                  <a:pt x="1580234" y="941580"/>
                  <a:pt x="1348198" y="929469"/>
                  <a:pt x="1111250" y="949171"/>
                </a:cubicBezTo>
                <a:cubicBezTo>
                  <a:pt x="874302" y="968873"/>
                  <a:pt x="871190" y="932612"/>
                  <a:pt x="666750" y="949171"/>
                </a:cubicBezTo>
                <a:cubicBezTo>
                  <a:pt x="462310" y="965730"/>
                  <a:pt x="146368" y="953304"/>
                  <a:pt x="0" y="949171"/>
                </a:cubicBezTo>
                <a:cubicBezTo>
                  <a:pt x="8247" y="727160"/>
                  <a:pt x="-9903" y="597398"/>
                  <a:pt x="0" y="474586"/>
                </a:cubicBezTo>
                <a:cubicBezTo>
                  <a:pt x="9903" y="351775"/>
                  <a:pt x="-16679" y="132581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sl-SI" sz="1800" b="1" dirty="0">
                <a:solidFill>
                  <a:srgbClr val="833C0B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Scenarij 3 – »NOVA ORGANIZIRANOST – ZA POVEZAN, CILJNO USMERJEN RAZVOJ KAKOVOSTNEGA TURIZMA V ZGORNJI SAVINJSKI DOLINI« </a:t>
            </a:r>
            <a:endParaRPr lang="sl-SI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None/>
            </a:pPr>
            <a:r>
              <a:rPr lang="sl-SI" sz="18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Ustanovitev samostojne pravne osebe za razvoj trajnostnega turizma v ZSD </a:t>
            </a:r>
            <a:endParaRPr lang="sl-SI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62E5D30-BA6E-E499-9BA8-F7DBFED5E288}"/>
              </a:ext>
            </a:extLst>
          </p:cNvPr>
          <p:cNvSpPr txBox="1"/>
          <p:nvPr/>
        </p:nvSpPr>
        <p:spPr>
          <a:xfrm>
            <a:off x="1083768" y="3162498"/>
            <a:ext cx="10946306" cy="2456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buNone/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+ ciljno načrtovan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razvoj z aktivnim upravljanjem </a:t>
            </a:r>
            <a:r>
              <a:rPr lang="sl-SI" sz="1680" dirty="0" err="1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konzorcijskega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partnerstva, z jasnim </a:t>
            </a:r>
            <a:r>
              <a:rPr lang="sl-SI" sz="1680" b="1" dirty="0" err="1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pozicioniranjem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destinacije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buNone/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+ boljša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povezanost in sodelovanje 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javnih institucij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z zasebnimi ponudniki 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in razdelitev vlog / nalog,</a:t>
            </a:r>
          </a:p>
          <a:p>
            <a:pPr algn="just">
              <a:lnSpc>
                <a:spcPct val="115000"/>
              </a:lnSpc>
              <a:buNone/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+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tesnejše povezovanje 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turizma s tradicionalnimi in drugimi dejavnostmi v dolini,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kolektivna blagovna znamka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+ doseganje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višje učinkovitosti in dodane vrednosti 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ob zmerni, trajnostni rasti in krepitvi kakovostne ponudbe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+ aktivno sledenje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strateškim in razvojnim ciljem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profesionalizacija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večja konkurenčnost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, zastopanje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interesa trajnostnega turizma ZSD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na regijskem in nacionalnem nivoju,</a:t>
            </a:r>
          </a:p>
          <a:p>
            <a:pPr algn="just">
              <a:lnSpc>
                <a:spcPct val="115000"/>
              </a:lnSpc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+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znatno </a:t>
            </a:r>
            <a:r>
              <a:rPr lang="sl-SI" sz="1600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povečanje in optimiziranje finančnih sredstev </a:t>
            </a:r>
            <a:r>
              <a:rPr lang="sl-SI" sz="1600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 turizem</a:t>
            </a:r>
            <a:endParaRPr lang="sl-SI" sz="1680" dirty="0">
              <a:solidFill>
                <a:schemeClr val="accent6">
                  <a:lumMod val="75000"/>
                </a:schemeClr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+ aktivno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trženje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sl-SI" sz="1680" dirty="0" err="1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destinacijskih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produktov in </a:t>
            </a:r>
            <a:r>
              <a:rPr lang="sl-SI" sz="1680" b="1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pridobivanje sofinanciranja </a:t>
            </a:r>
            <a:r>
              <a:rPr lang="sl-SI" sz="1680" dirty="0">
                <a:solidFill>
                  <a:schemeClr val="accent6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razvojnih aktivnosti iz EU sredstev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29C4DA0-74C8-FEAF-5799-F46F304A73B3}"/>
              </a:ext>
            </a:extLst>
          </p:cNvPr>
          <p:cNvSpPr txBox="1"/>
          <p:nvPr/>
        </p:nvSpPr>
        <p:spPr>
          <a:xfrm>
            <a:off x="427759" y="5618811"/>
            <a:ext cx="442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dirty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66AD184D-B93C-AC58-1814-CF02B0B55840}"/>
              </a:ext>
            </a:extLst>
          </p:cNvPr>
          <p:cNvSpPr txBox="1"/>
          <p:nvPr/>
        </p:nvSpPr>
        <p:spPr>
          <a:xfrm>
            <a:off x="283669" y="3560063"/>
            <a:ext cx="442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7200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52821FA7-9B2E-7745-C13A-E9AAE91E9876}"/>
              </a:ext>
            </a:extLst>
          </p:cNvPr>
          <p:cNvSpPr txBox="1"/>
          <p:nvPr/>
        </p:nvSpPr>
        <p:spPr>
          <a:xfrm>
            <a:off x="1083768" y="5791186"/>
            <a:ext cx="10810875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ustanovitev nove organizacije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ki bo povezovala in koordinirala delo obstoječih,</a:t>
            </a:r>
            <a:endParaRPr lang="sl-SI" sz="1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usklajevanje z obstoječimi organizacijami 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glede prenosa dosedanjih pristojnosti,</a:t>
            </a:r>
            <a:endParaRPr lang="sl-SI" sz="1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sl-SI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povečanje finančnih prispevkov občin</a:t>
            </a:r>
            <a:r>
              <a:rPr lang="sl-SI" sz="1800" dirty="0">
                <a:solidFill>
                  <a:schemeClr val="accent2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 vključiti v sofinanciranje aktivnosti tudi turistične ponudnike.</a:t>
            </a:r>
            <a:endParaRPr lang="sl-SI" sz="1800" dirty="0">
              <a:solidFill>
                <a:schemeClr val="accent2">
                  <a:lumMod val="75000"/>
                </a:schemeClr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4E3BDF88-0CB5-2C9C-0216-828DC8A2FB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759" y="500847"/>
            <a:ext cx="2483313" cy="589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02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9"/>
          <p:cNvSpPr txBox="1"/>
          <p:nvPr/>
        </p:nvSpPr>
        <p:spPr>
          <a:xfrm>
            <a:off x="1307527" y="688659"/>
            <a:ext cx="3498935" cy="956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1" i="0" u="none" strike="noStrike" cap="none" dirty="0">
              <a:solidFill>
                <a:srgbClr val="6EA82C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590" name="Google Shape;590;p49"/>
          <p:cNvSpPr txBox="1"/>
          <p:nvPr/>
        </p:nvSpPr>
        <p:spPr>
          <a:xfrm>
            <a:off x="1307527" y="1742256"/>
            <a:ext cx="4278923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2800" b="1" dirty="0">
                <a:solidFill>
                  <a:srgbClr val="B8A261"/>
                </a:solidFill>
                <a:latin typeface="Aptos" panose="020B0004020202020204" pitchFamily="34" charset="0"/>
                <a:ea typeface="Poppins ExtraBold"/>
                <a:cs typeface="Poppins ExtraBold"/>
                <a:sym typeface="Poppins ExtraBold"/>
              </a:rPr>
              <a:t>B</a:t>
            </a:r>
            <a:r>
              <a:rPr lang="sl-SI" sz="2800" b="1" i="0" u="none" strike="noStrike" cap="none" dirty="0">
                <a:solidFill>
                  <a:srgbClr val="B8A261"/>
                </a:solidFill>
                <a:latin typeface="Aptos" panose="020B0004020202020204" pitchFamily="34" charset="0"/>
                <a:ea typeface="Poppins ExtraBold"/>
                <a:cs typeface="Poppins ExtraBold"/>
                <a:sym typeface="Poppins ExtraBold"/>
              </a:rPr>
              <a:t>istvene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2800" b="1" i="0" u="none" strike="noStrike" cap="none" dirty="0">
                <a:solidFill>
                  <a:srgbClr val="B8A261"/>
                </a:solidFill>
                <a:latin typeface="Aptos" panose="020B0004020202020204" pitchFamily="34" charset="0"/>
                <a:ea typeface="Poppins ExtraBold"/>
                <a:cs typeface="Poppins ExtraBold"/>
                <a:sym typeface="Poppins ExtraBold"/>
              </a:rPr>
              <a:t>sestavine za 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l-SI" sz="2800" b="1" i="0" u="none" strike="noStrike" cap="none" dirty="0">
                <a:solidFill>
                  <a:srgbClr val="B8A261"/>
                </a:solidFill>
                <a:latin typeface="Aptos" panose="020B0004020202020204" pitchFamily="34" charset="0"/>
                <a:ea typeface="Poppins ExtraBold"/>
                <a:cs typeface="Poppins ExtraBold"/>
                <a:sym typeface="Poppins ExtraBold"/>
              </a:rPr>
              <a:t>premik</a:t>
            </a: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49"/>
          <p:cNvSpPr/>
          <p:nvPr/>
        </p:nvSpPr>
        <p:spPr>
          <a:xfrm>
            <a:off x="1415763" y="1371923"/>
            <a:ext cx="1641231" cy="164123"/>
          </a:xfrm>
          <a:prstGeom prst="rect">
            <a:avLst/>
          </a:prstGeom>
          <a:gradFill>
            <a:gsLst>
              <a:gs pos="0">
                <a:srgbClr val="6EA82C"/>
              </a:gs>
              <a:gs pos="50000">
                <a:srgbClr val="528E3C"/>
              </a:gs>
              <a:gs pos="99000">
                <a:srgbClr val="024840"/>
              </a:gs>
              <a:gs pos="100000">
                <a:srgbClr val="02484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49"/>
          <p:cNvSpPr txBox="1"/>
          <p:nvPr/>
        </p:nvSpPr>
        <p:spPr>
          <a:xfrm>
            <a:off x="743657" y="4022459"/>
            <a:ext cx="298544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9C"/>
              </a:buClr>
              <a:buSzPts val="3200"/>
            </a:pPr>
            <a:r>
              <a:rPr lang="sl-SI" sz="3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Poppins Black"/>
                <a:ea typeface="Poppins Black"/>
                <a:cs typeface="Poppins Black"/>
                <a:sym typeface="Poppins Black"/>
              </a:rPr>
              <a:t>VIZIJA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9C"/>
              </a:buClr>
              <a:buSzPts val="3200"/>
            </a:pPr>
            <a:r>
              <a:rPr lang="sl-SI" sz="3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Poppins Black"/>
                <a:ea typeface="Poppins Black"/>
                <a:cs typeface="Poppins Black"/>
                <a:sym typeface="Poppins Black"/>
              </a:rPr>
              <a:t>ZAUPANJE</a:t>
            </a:r>
            <a:endParaRPr sz="1400" b="0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9C"/>
              </a:buClr>
              <a:buSzPts val="3200"/>
            </a:pPr>
            <a:r>
              <a:rPr lang="sl-SI" sz="3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Poppins Black"/>
                <a:ea typeface="Poppins Black"/>
                <a:cs typeface="Poppins Black"/>
                <a:sym typeface="Poppins Black"/>
              </a:rPr>
              <a:t>STRATEŠKA ODLOČITEV</a:t>
            </a:r>
            <a:endParaRPr sz="1400" b="0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C9C"/>
              </a:buClr>
              <a:buSzPts val="3200"/>
            </a:pPr>
            <a:r>
              <a:rPr lang="sl-SI" sz="3200" b="1" i="0" u="none" strike="noStrike" cap="none" dirty="0">
                <a:solidFill>
                  <a:schemeClr val="accent6">
                    <a:lumMod val="75000"/>
                  </a:schemeClr>
                </a:solidFill>
                <a:latin typeface="Poppins Black"/>
                <a:ea typeface="Poppins Black"/>
                <a:cs typeface="Poppins Black"/>
                <a:sym typeface="Poppins Black"/>
              </a:rPr>
              <a:t>PROCES</a:t>
            </a:r>
            <a:endParaRPr sz="1400" b="0" i="0" u="none" strike="noStrike" cap="none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49" descr="A picture containing grass, outdoor, pers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6667" y="281036"/>
            <a:ext cx="7772400" cy="629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8A2CDFCF-4B52-459D-DCF5-EF55F93F9D5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759" y="500847"/>
            <a:ext cx="2483313" cy="58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EA82C"/>
            </a:gs>
            <a:gs pos="50000">
              <a:srgbClr val="528E3C"/>
            </a:gs>
            <a:gs pos="99000">
              <a:srgbClr val="024840"/>
            </a:gs>
            <a:gs pos="100000">
              <a:srgbClr val="024840"/>
            </a:gs>
          </a:gsLst>
          <a:lin ang="0" scaled="0"/>
        </a:gra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44E4297-C90C-EF9B-C78E-A7260F9CA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918" y="487068"/>
            <a:ext cx="2846610" cy="5093462"/>
          </a:xfrm>
          <a:prstGeom prst="rect">
            <a:avLst/>
          </a:prstGeom>
        </p:spPr>
      </p:pic>
      <p:sp>
        <p:nvSpPr>
          <p:cNvPr id="612" name="Google Shape;612;g248551c56d9_2_8"/>
          <p:cNvSpPr txBox="1">
            <a:spLocks noGrp="1"/>
          </p:cNvSpPr>
          <p:nvPr>
            <p:ph type="subTitle" idx="1"/>
          </p:nvPr>
        </p:nvSpPr>
        <p:spPr>
          <a:xfrm>
            <a:off x="1655422" y="428122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l-PL" dirty="0" err="1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Pripravljalca</a:t>
            </a:r>
            <a:r>
              <a:rPr lang="pl-PL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 </a:t>
            </a:r>
            <a:r>
              <a:rPr lang="pl-PL" dirty="0" err="1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strategije</a:t>
            </a:r>
            <a:r>
              <a:rPr lang="pl-PL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Urša Zgojznik, </a:t>
            </a:r>
            <a:r>
              <a:rPr lang="pl-PL" u="sng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ursazgo@gmail.com</a:t>
            </a:r>
            <a:r>
              <a:rPr lang="pl-PL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, 041 793 584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pl-PL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Marko Slapnik</a:t>
            </a:r>
            <a:r>
              <a:rPr lang="pl-PL" dirty="0">
                <a:solidFill>
                  <a:schemeClr val="lt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marko.slapnik</a:t>
            </a:r>
            <a:r>
              <a:rPr lang="pl-PL" u="sng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Source Serif Pro"/>
                <a:sym typeface="Source Serif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@naturinterpret.si</a:t>
            </a:r>
            <a:r>
              <a:rPr lang="pl-PL" u="sng" dirty="0">
                <a:solidFill>
                  <a:schemeClr val="bg1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Source Serif Pro"/>
                <a:sym typeface="Source Serif Pro"/>
              </a:rPr>
              <a:t> </a:t>
            </a:r>
            <a:r>
              <a:rPr lang="pl-PL" dirty="0">
                <a:solidFill>
                  <a:schemeClr val="lt1"/>
                </a:solidFill>
              </a:rPr>
              <a:t>, </a:t>
            </a:r>
            <a:r>
              <a:rPr lang="pl-PL" dirty="0">
                <a:solidFill>
                  <a:schemeClr val="lt1"/>
                </a:solidFill>
                <a:latin typeface="Source Serif Pro"/>
                <a:ea typeface="Source Serif Pro"/>
                <a:cs typeface="Source Serif Pro"/>
                <a:sym typeface="Source Serif Pro"/>
              </a:rPr>
              <a:t>041 467 122</a:t>
            </a:r>
            <a:endParaRPr lang="pl-PL" dirty="0">
              <a:solidFill>
                <a:schemeClr val="lt1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9236D41-7C20-04CA-2441-C2FCD98D8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0713"/>
            <a:ext cx="2447694" cy="4978361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5834CA6-8DEC-6E79-765A-CFD0BC247E8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149" y="5834314"/>
            <a:ext cx="1238147" cy="868682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94E120F0-6C4F-E90D-4441-E5EA8834350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563" y="5834314"/>
            <a:ext cx="2165131" cy="868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EC6F950-D991-E80F-718A-D791C19C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2" y="0"/>
            <a:ext cx="4888642" cy="6858000"/>
          </a:xfrm>
          <a:prstGeom prst="rect">
            <a:avLst/>
          </a:prstGeom>
        </p:spPr>
      </p:pic>
      <p:pic>
        <p:nvPicPr>
          <p:cNvPr id="7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57C7A5BF-1BFC-CFEA-9552-6E24CAA093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0441" y="399897"/>
            <a:ext cx="2483313" cy="5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2C9CABA0-67CD-1585-9618-A52A5294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031"/>
            <a:ext cx="7148945" cy="87947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VSEBINA DOKUMENTA</a:t>
            </a: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4A5513BF-2BF0-B066-730F-72F9B122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7" y="1429505"/>
            <a:ext cx="6898105" cy="5179841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UVOD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ANALIZE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DIAGNOZA TURIZMA V SAŠA REGIJI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MANIFEST IN VIZIJA 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PRIORITETE, CILJI, UKREPI IN AKTIVNOSTI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SCENARIJI NADALJNJEGA RAZVOJA V ZSD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REGIJSKO POVEZOVANJE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SPREMLJANJE IN VREDNOTENJE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sl-SI" sz="2800" dirty="0"/>
              <a:t>PRIPOROČILA</a:t>
            </a:r>
          </a:p>
        </p:txBody>
      </p:sp>
    </p:spTree>
    <p:extLst>
      <p:ext uri="{BB962C8B-B14F-4D97-AF65-F5344CB8AC3E}">
        <p14:creationId xmlns:p14="http://schemas.microsoft.com/office/powerpoint/2010/main" val="172871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E8BA446C-FC3E-2013-2AB0-39C9F1734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951" y="0"/>
            <a:ext cx="4853049" cy="6858000"/>
          </a:xfrm>
          <a:prstGeom prst="rect">
            <a:avLst/>
          </a:prstGeom>
        </p:spPr>
      </p:pic>
      <p:pic>
        <p:nvPicPr>
          <p:cNvPr id="7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57C7A5BF-1BFC-CFEA-9552-6E24CAA093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7586" y="74076"/>
            <a:ext cx="2483313" cy="5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2C9CABA0-67CD-1585-9618-A52A5294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031"/>
            <a:ext cx="4042611" cy="87947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DIAGNOZA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4A5513BF-2BF0-B066-730F-72F9B122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7" y="1429505"/>
            <a:ext cx="6905814" cy="3763598"/>
          </a:xfrm>
        </p:spPr>
        <p:txBody>
          <a:bodyPr>
            <a:normAutofit fontScale="92500"/>
          </a:bodyPr>
          <a:lstStyle/>
          <a:p>
            <a:pPr lvl="1" algn="l">
              <a:lnSpc>
                <a:spcPct val="100000"/>
              </a:lnSpc>
            </a:pPr>
            <a:r>
              <a:rPr lang="en-GB" sz="2400" b="1" dirty="0" err="1"/>
              <a:t>Kako</a:t>
            </a:r>
            <a:r>
              <a:rPr lang="en-GB" sz="2400" b="1" dirty="0"/>
              <a:t> </a:t>
            </a:r>
            <a:r>
              <a:rPr lang="en-GB" sz="2400" b="1" dirty="0" err="1"/>
              <a:t>najti</a:t>
            </a:r>
            <a:r>
              <a:rPr lang="en-GB" sz="2400" b="1" dirty="0"/>
              <a:t> </a:t>
            </a:r>
            <a:r>
              <a:rPr lang="en-GB" sz="2400" b="1" dirty="0" err="1"/>
              <a:t>ustrezno</a:t>
            </a:r>
            <a:r>
              <a:rPr lang="en-GB" sz="2400" b="1" dirty="0"/>
              <a:t> </a:t>
            </a:r>
            <a:r>
              <a:rPr lang="en-GB" sz="2400" b="1" dirty="0" err="1"/>
              <a:t>ravnovesje</a:t>
            </a:r>
            <a:r>
              <a:rPr lang="en-GB" sz="2400" b="1" dirty="0"/>
              <a:t> in </a:t>
            </a:r>
            <a:r>
              <a:rPr lang="en-GB" sz="2400" b="1" dirty="0" err="1"/>
              <a:t>sinergijo</a:t>
            </a:r>
            <a:r>
              <a:rPr lang="en-GB" sz="2400" b="1" dirty="0"/>
              <a:t> med</a:t>
            </a:r>
            <a:r>
              <a:rPr lang="en-GB" sz="2400" dirty="0"/>
              <a:t>: 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/>
              <a:t>1</a:t>
            </a:r>
            <a:r>
              <a:rPr lang="en-GB" sz="2400" b="1" dirty="0"/>
              <a:t>. </a:t>
            </a:r>
            <a:r>
              <a:rPr lang="en-GB" sz="2400" b="1" dirty="0" err="1"/>
              <a:t>javnim</a:t>
            </a:r>
            <a:r>
              <a:rPr lang="en-GB" sz="2400" b="1" dirty="0"/>
              <a:t> </a:t>
            </a:r>
            <a:r>
              <a:rPr lang="en-GB" sz="2400" dirty="0" err="1"/>
              <a:t>interesom</a:t>
            </a:r>
            <a:r>
              <a:rPr lang="en-GB" sz="2400" dirty="0"/>
              <a:t> in </a:t>
            </a:r>
            <a:r>
              <a:rPr lang="en-GB" sz="2400" dirty="0" err="1"/>
              <a:t>interesi</a:t>
            </a:r>
            <a:r>
              <a:rPr lang="en-GB" sz="2400" dirty="0"/>
              <a:t> </a:t>
            </a:r>
            <a:r>
              <a:rPr lang="en-GB" sz="2400" b="1" dirty="0" err="1"/>
              <a:t>zasebnih</a:t>
            </a:r>
            <a:r>
              <a:rPr lang="en-GB" sz="2400" dirty="0"/>
              <a:t> </a:t>
            </a:r>
            <a:r>
              <a:rPr lang="en-GB" sz="2400" dirty="0" err="1"/>
              <a:t>vlagateljev</a:t>
            </a:r>
            <a:r>
              <a:rPr lang="en-GB" sz="2400" dirty="0"/>
              <a:t> v </a:t>
            </a:r>
            <a:r>
              <a:rPr lang="en-GB" sz="2400" dirty="0" err="1"/>
              <a:t>razvoju</a:t>
            </a:r>
            <a:r>
              <a:rPr lang="en-GB" sz="2400" dirty="0"/>
              <a:t> </a:t>
            </a:r>
            <a:r>
              <a:rPr lang="en-GB" sz="2400" dirty="0" err="1"/>
              <a:t>trajnostnega</a:t>
            </a:r>
            <a:r>
              <a:rPr lang="en-GB" sz="2400" dirty="0"/>
              <a:t> </a:t>
            </a:r>
            <a:r>
              <a:rPr lang="en-GB" sz="2400" dirty="0" err="1"/>
              <a:t>turizma</a:t>
            </a:r>
            <a:r>
              <a:rPr lang="en-GB" sz="2400" dirty="0"/>
              <a:t>; 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/>
              <a:t>2. </a:t>
            </a:r>
            <a:r>
              <a:rPr lang="en-GB" sz="2400" b="1" dirty="0" err="1"/>
              <a:t>parcialnimi</a:t>
            </a:r>
            <a:r>
              <a:rPr lang="en-GB" sz="2400" dirty="0"/>
              <a:t> </a:t>
            </a:r>
            <a:r>
              <a:rPr lang="en-GB" sz="2400" dirty="0" err="1"/>
              <a:t>interesi</a:t>
            </a:r>
            <a:r>
              <a:rPr lang="en-GB" sz="2400" dirty="0"/>
              <a:t> </a:t>
            </a:r>
            <a:r>
              <a:rPr lang="en-GB" sz="2400" dirty="0" err="1"/>
              <a:t>posameznih</a:t>
            </a:r>
            <a:r>
              <a:rPr lang="en-GB" sz="2400" dirty="0"/>
              <a:t> </a:t>
            </a:r>
            <a:r>
              <a:rPr lang="en-GB" sz="2400" dirty="0" err="1"/>
              <a:t>občin</a:t>
            </a:r>
            <a:r>
              <a:rPr lang="en-GB" sz="2400" dirty="0"/>
              <a:t>, </a:t>
            </a:r>
            <a:r>
              <a:rPr lang="en-GB" sz="2400" dirty="0" err="1"/>
              <a:t>krajev</a:t>
            </a:r>
            <a:r>
              <a:rPr lang="en-GB" sz="2400" dirty="0"/>
              <a:t>, </a:t>
            </a:r>
            <a:r>
              <a:rPr lang="en-GB" sz="2400" dirty="0" err="1"/>
              <a:t>ponudnikov</a:t>
            </a:r>
            <a:r>
              <a:rPr lang="en-GB" sz="2400" dirty="0"/>
              <a:t> in </a:t>
            </a:r>
            <a:r>
              <a:rPr lang="en-GB" sz="2400" b="1" dirty="0" err="1"/>
              <a:t>celostnim</a:t>
            </a:r>
            <a:r>
              <a:rPr lang="en-GB" sz="2400" dirty="0"/>
              <a:t> </a:t>
            </a:r>
            <a:r>
              <a:rPr lang="en-GB" sz="2400" dirty="0" err="1"/>
              <a:t>razvojem</a:t>
            </a:r>
            <a:r>
              <a:rPr lang="en-GB" sz="2400" dirty="0"/>
              <a:t> </a:t>
            </a:r>
            <a:r>
              <a:rPr lang="en-GB" sz="2400" dirty="0" err="1"/>
              <a:t>trajnostnega</a:t>
            </a:r>
            <a:r>
              <a:rPr lang="en-GB" sz="2400" dirty="0"/>
              <a:t> </a:t>
            </a:r>
            <a:r>
              <a:rPr lang="en-GB" sz="2400" dirty="0" err="1"/>
              <a:t>turizma</a:t>
            </a:r>
            <a:r>
              <a:rPr lang="en-GB" sz="2400" dirty="0"/>
              <a:t> v </a:t>
            </a:r>
            <a:r>
              <a:rPr lang="en-GB" sz="2400" dirty="0" err="1"/>
              <a:t>vodilnih</a:t>
            </a:r>
            <a:r>
              <a:rPr lang="en-GB" sz="2400" dirty="0"/>
              <a:t> </a:t>
            </a:r>
            <a:r>
              <a:rPr lang="en-GB" sz="2400" dirty="0" err="1"/>
              <a:t>turističnih</a:t>
            </a:r>
            <a:r>
              <a:rPr lang="en-GB" sz="2400" dirty="0"/>
              <a:t> </a:t>
            </a:r>
            <a:r>
              <a:rPr lang="en-GB" sz="2400" dirty="0" err="1"/>
              <a:t>destinacijah</a:t>
            </a:r>
            <a:r>
              <a:rPr lang="en-GB" sz="2400" dirty="0"/>
              <a:t> (in v </a:t>
            </a:r>
            <a:r>
              <a:rPr lang="en-GB" sz="2400" dirty="0" err="1"/>
              <a:t>povezavi</a:t>
            </a:r>
            <a:r>
              <a:rPr lang="en-GB" sz="2400" dirty="0"/>
              <a:t> s </a:t>
            </a:r>
            <a:r>
              <a:rPr lang="en-GB" sz="2400" dirty="0" err="1"/>
              <a:t>širšo</a:t>
            </a:r>
            <a:r>
              <a:rPr lang="en-GB" sz="2400" dirty="0"/>
              <a:t> </a:t>
            </a:r>
            <a:r>
              <a:rPr lang="en-GB" sz="2400" dirty="0" err="1"/>
              <a:t>regijo</a:t>
            </a:r>
            <a:r>
              <a:rPr lang="en-GB" sz="2400" dirty="0"/>
              <a:t>); </a:t>
            </a:r>
          </a:p>
          <a:p>
            <a:pPr lvl="1" algn="l">
              <a:lnSpc>
                <a:spcPct val="100000"/>
              </a:lnSpc>
              <a:spcAft>
                <a:spcPts val="1200"/>
              </a:spcAft>
            </a:pPr>
            <a:r>
              <a:rPr lang="en-GB" sz="2400" dirty="0"/>
              <a:t>3. </a:t>
            </a:r>
            <a:r>
              <a:rPr lang="en-GB" sz="2400" b="1" dirty="0" err="1"/>
              <a:t>omejenimi</a:t>
            </a:r>
            <a:r>
              <a:rPr lang="en-GB" sz="2400" dirty="0"/>
              <a:t> </a:t>
            </a:r>
            <a:r>
              <a:rPr lang="en-GB" sz="2400" dirty="0" err="1"/>
              <a:t>finančnimi</a:t>
            </a:r>
            <a:r>
              <a:rPr lang="en-GB" sz="2400" dirty="0"/>
              <a:t> in </a:t>
            </a:r>
            <a:r>
              <a:rPr lang="en-GB" sz="2400" dirty="0" err="1"/>
              <a:t>kadrovskimi</a:t>
            </a:r>
            <a:r>
              <a:rPr lang="en-GB" sz="2400" dirty="0"/>
              <a:t> </a:t>
            </a:r>
            <a:r>
              <a:rPr lang="en-GB" sz="2400" dirty="0" err="1"/>
              <a:t>viri</a:t>
            </a:r>
            <a:r>
              <a:rPr lang="en-GB" sz="2400" dirty="0"/>
              <a:t> </a:t>
            </a:r>
            <a:r>
              <a:rPr lang="en-GB" sz="2400" dirty="0" err="1"/>
              <a:t>ter</a:t>
            </a:r>
            <a:r>
              <a:rPr lang="en-GB" sz="2400" dirty="0"/>
              <a:t> </a:t>
            </a:r>
            <a:r>
              <a:rPr lang="en-GB" sz="2400" dirty="0" err="1"/>
              <a:t>razvojem</a:t>
            </a:r>
            <a:r>
              <a:rPr lang="en-GB" sz="2400" dirty="0"/>
              <a:t> in </a:t>
            </a:r>
            <a:r>
              <a:rPr lang="en-GB" sz="2400" dirty="0" err="1"/>
              <a:t>ustvarjanjem</a:t>
            </a:r>
            <a:r>
              <a:rPr lang="en-GB" sz="2400" dirty="0"/>
              <a:t> </a:t>
            </a:r>
            <a:r>
              <a:rPr lang="en-GB" sz="2400" dirty="0" err="1"/>
              <a:t>višje</a:t>
            </a:r>
            <a:r>
              <a:rPr lang="en-GB" sz="2400" dirty="0"/>
              <a:t> </a:t>
            </a:r>
            <a:r>
              <a:rPr lang="en-GB" sz="2400" dirty="0" err="1"/>
              <a:t>dodane</a:t>
            </a:r>
            <a:r>
              <a:rPr lang="en-GB" sz="2400" dirty="0"/>
              <a:t> </a:t>
            </a:r>
            <a:r>
              <a:rPr lang="en-GB" sz="2400" dirty="0" err="1"/>
              <a:t>vrednosti</a:t>
            </a:r>
            <a:r>
              <a:rPr lang="en-GB" sz="2400" dirty="0"/>
              <a:t>? 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C7F7F2D9-E55B-85C8-5F5D-8E3C36EED59D}"/>
              </a:ext>
            </a:extLst>
          </p:cNvPr>
          <p:cNvSpPr/>
          <p:nvPr/>
        </p:nvSpPr>
        <p:spPr>
          <a:xfrm>
            <a:off x="772810" y="5247008"/>
            <a:ext cx="2637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b="1" cap="none" spc="50" dirty="0">
                <a:ln w="0"/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Kaj je dobro?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D312E0A-7864-157F-172A-C2C678248678}"/>
              </a:ext>
            </a:extLst>
          </p:cNvPr>
          <p:cNvSpPr/>
          <p:nvPr/>
        </p:nvSpPr>
        <p:spPr>
          <a:xfrm>
            <a:off x="3882189" y="5247007"/>
            <a:ext cx="2637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b="1" cap="none" spc="50" dirty="0">
                <a:ln w="0"/>
                <a:solidFill>
                  <a:schemeClr val="tx2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Kaj je slabo?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2BF697F0-98CD-9C71-AAE5-5FF997AF36F7}"/>
              </a:ext>
            </a:extLst>
          </p:cNvPr>
          <p:cNvSpPr/>
          <p:nvPr/>
        </p:nvSpPr>
        <p:spPr>
          <a:xfrm>
            <a:off x="727110" y="5885687"/>
            <a:ext cx="2637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b="1" cap="none" spc="50" dirty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Priložnosti?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25562905-DA54-9FBC-4FA6-E8C32D1A28B3}"/>
              </a:ext>
            </a:extLst>
          </p:cNvPr>
          <p:cNvSpPr/>
          <p:nvPr/>
        </p:nvSpPr>
        <p:spPr>
          <a:xfrm>
            <a:off x="3882189" y="5885686"/>
            <a:ext cx="26378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3200" b="1" cap="none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Izzivi?</a:t>
            </a:r>
          </a:p>
        </p:txBody>
      </p:sp>
    </p:spTree>
    <p:extLst>
      <p:ext uri="{BB962C8B-B14F-4D97-AF65-F5344CB8AC3E}">
        <p14:creationId xmlns:p14="http://schemas.microsoft.com/office/powerpoint/2010/main" val="415998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A9B916A-3C4C-8446-45E9-301910E11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1243" y="0"/>
            <a:ext cx="4860758" cy="6858000"/>
          </a:xfrm>
          <a:prstGeom prst="rect">
            <a:avLst/>
          </a:prstGeom>
        </p:spPr>
      </p:pic>
      <p:pic>
        <p:nvPicPr>
          <p:cNvPr id="7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57C7A5BF-1BFC-CFEA-9552-6E24CAA093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137" y="2501967"/>
            <a:ext cx="2483313" cy="5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2C9CABA0-67CD-1585-9618-A52A5294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031"/>
            <a:ext cx="6263640" cy="87947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MANIFEST za ZSD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4A5513BF-2BF0-B066-730F-72F9B122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137" y="1429505"/>
            <a:ext cx="6898105" cy="5179841"/>
          </a:xfrm>
        </p:spPr>
        <p:txBody>
          <a:bodyPr>
            <a:normAutofit/>
          </a:bodyPr>
          <a:lstStyle/>
          <a:p>
            <a:endParaRPr lang="en-GB" sz="3200" b="1" dirty="0">
              <a:effectLst/>
              <a:latin typeface="Aptos" panose="020B0004020202020204" pitchFamily="34" charset="0"/>
            </a:endParaRPr>
          </a:p>
          <a:p>
            <a:r>
              <a:rPr lang="en-GB" sz="3200" b="1" dirty="0">
                <a:effectLst/>
                <a:latin typeface="Aptos" panose="020B0004020202020204" pitchFamily="34" charset="0"/>
              </a:rPr>
              <a:t>ZAMENJAJMO PERSPEKTIVO</a:t>
            </a:r>
            <a:r>
              <a:rPr lang="en-GB" sz="3200" dirty="0">
                <a:effectLst/>
                <a:latin typeface="Aptos" panose="020B0004020202020204" pitchFamily="34" charset="0"/>
              </a:rPr>
              <a:t>: </a:t>
            </a:r>
            <a:endParaRPr lang="sl-SI" sz="3200" dirty="0">
              <a:effectLst/>
              <a:latin typeface="Aptos" panose="020B0004020202020204" pitchFamily="34" charset="0"/>
            </a:endParaRPr>
          </a:p>
          <a:p>
            <a:r>
              <a:rPr lang="en-GB" sz="3200" b="1" dirty="0">
                <a:effectLst/>
                <a:latin typeface="Aptos" panose="020B0004020202020204" pitchFamily="34" charset="0"/>
              </a:rPr>
              <a:t>»</a:t>
            </a:r>
            <a:r>
              <a:rPr lang="en-GB" sz="3200" b="1" dirty="0" err="1">
                <a:effectLst/>
                <a:latin typeface="Aptos" panose="020B0004020202020204" pitchFamily="34" charset="0"/>
              </a:rPr>
              <a:t>Naj</a:t>
            </a:r>
            <a:r>
              <a:rPr lang="en-GB" sz="3200" b="1" dirty="0">
                <a:effectLst/>
                <a:latin typeface="Aptos" panose="020B0004020202020204" pitchFamily="34" charset="0"/>
              </a:rPr>
              <a:t> </a:t>
            </a:r>
            <a:r>
              <a:rPr lang="en-GB" sz="3200" b="1" dirty="0" err="1">
                <a:effectLst/>
                <a:latin typeface="Aptos" panose="020B0004020202020204" pitchFamily="34" charset="0"/>
              </a:rPr>
              <a:t>reka</a:t>
            </a:r>
            <a:r>
              <a:rPr lang="en-GB" sz="3200" b="1" dirty="0">
                <a:effectLst/>
                <a:latin typeface="Aptos" panose="020B0004020202020204" pitchFamily="34" charset="0"/>
              </a:rPr>
              <a:t> </a:t>
            </a:r>
            <a:r>
              <a:rPr lang="en-GB" sz="3200" b="1" dirty="0" err="1">
                <a:effectLst/>
                <a:latin typeface="Aptos" panose="020B0004020202020204" pitchFamily="34" charset="0"/>
              </a:rPr>
              <a:t>postane</a:t>
            </a:r>
            <a:r>
              <a:rPr lang="en-GB" sz="3200" b="1" dirty="0">
                <a:effectLst/>
                <a:latin typeface="Aptos" panose="020B0004020202020204" pitchFamily="34" charset="0"/>
              </a:rPr>
              <a:t> most!« </a:t>
            </a:r>
            <a:endParaRPr lang="en-GB" sz="3200" dirty="0">
              <a:effectLst/>
              <a:latin typeface="Aptos" panose="020B0004020202020204" pitchFamily="34" charset="0"/>
            </a:endParaRPr>
          </a:p>
          <a:p>
            <a:pPr algn="l"/>
            <a:endParaRPr lang="en-GB" dirty="0">
              <a:effectLst/>
              <a:latin typeface="Aptos" panose="020B0004020202020204" pitchFamily="34" charset="0"/>
            </a:endParaRPr>
          </a:p>
          <a:p>
            <a:pPr algn="l"/>
            <a:r>
              <a:rPr lang="en-GB" dirty="0" err="1">
                <a:effectLst/>
                <a:latin typeface="Aptos" panose="020B0004020202020204" pitchFamily="34" charset="0"/>
              </a:rPr>
              <a:t>Turistična</a:t>
            </a:r>
            <a:r>
              <a:rPr lang="en-GB" dirty="0">
                <a:effectLst/>
                <a:latin typeface="Aptos" panose="020B0004020202020204" pitchFamily="34" charset="0"/>
              </a:rPr>
              <a:t> </a:t>
            </a:r>
            <a:r>
              <a:rPr lang="en-GB" dirty="0" err="1">
                <a:effectLst/>
                <a:latin typeface="Aptos" panose="020B0004020202020204" pitchFamily="34" charset="0"/>
              </a:rPr>
              <a:t>destinacija</a:t>
            </a:r>
            <a:r>
              <a:rPr lang="en-GB" dirty="0">
                <a:effectLst/>
                <a:latin typeface="Aptos" panose="020B0004020202020204" pitchFamily="34" charset="0"/>
              </a:rPr>
              <a:t> </a:t>
            </a:r>
            <a:r>
              <a:rPr lang="en-GB" dirty="0" err="1">
                <a:effectLst/>
                <a:latin typeface="Aptos" panose="020B0004020202020204" pitchFamily="34" charset="0"/>
              </a:rPr>
              <a:t>Savinjska</a:t>
            </a:r>
            <a:r>
              <a:rPr lang="en-GB" dirty="0">
                <a:effectLst/>
                <a:latin typeface="Aptos" panose="020B0004020202020204" pitchFamily="34" charset="0"/>
              </a:rPr>
              <a:t> </a:t>
            </a:r>
            <a:r>
              <a:rPr lang="sl-SI" dirty="0">
                <a:effectLst/>
                <a:latin typeface="Aptos" panose="020B0004020202020204" pitchFamily="34" charset="0"/>
              </a:rPr>
              <a:t>naj </a:t>
            </a:r>
            <a:r>
              <a:rPr lang="en-GB" dirty="0" err="1">
                <a:effectLst/>
                <a:latin typeface="Aptos" panose="020B0004020202020204" pitchFamily="34" charset="0"/>
              </a:rPr>
              <a:t>povezuje</a:t>
            </a:r>
            <a:r>
              <a:rPr lang="en-GB" dirty="0">
                <a:effectLst/>
                <a:latin typeface="Aptos" panose="020B0004020202020204" pitchFamily="34" charset="0"/>
              </a:rPr>
              <a:t> </a:t>
            </a:r>
            <a:r>
              <a:rPr lang="en-GB" dirty="0" err="1">
                <a:effectLst/>
                <a:latin typeface="Aptos" panose="020B0004020202020204" pitchFamily="34" charset="0"/>
              </a:rPr>
              <a:t>prizadevanja</a:t>
            </a:r>
            <a:r>
              <a:rPr lang="en-GB" dirty="0">
                <a:effectLst/>
                <a:latin typeface="Aptos" panose="020B0004020202020204" pitchFamily="34" charset="0"/>
              </a:rPr>
              <a:t> </a:t>
            </a:r>
            <a:r>
              <a:rPr lang="en-GB" dirty="0" err="1">
                <a:effectLst/>
                <a:latin typeface="Aptos" panose="020B0004020202020204" pitchFamily="34" charset="0"/>
              </a:rPr>
              <a:t>ljudi</a:t>
            </a:r>
            <a:r>
              <a:rPr lang="sl-SI" dirty="0">
                <a:effectLst/>
                <a:latin typeface="Aptos" panose="020B0004020202020204" pitchFamily="34" charset="0"/>
              </a:rPr>
              <a:t> </a:t>
            </a:r>
            <a:r>
              <a:rPr lang="en-GB" dirty="0">
                <a:effectLst/>
                <a:latin typeface="Aptos" panose="020B0004020202020204" pitchFamily="34" charset="0"/>
              </a:rPr>
              <a:t>ob </a:t>
            </a:r>
            <a:r>
              <a:rPr lang="en-GB" dirty="0" err="1">
                <a:effectLst/>
                <a:latin typeface="Aptos" panose="020B0004020202020204" pitchFamily="34" charset="0"/>
              </a:rPr>
              <a:t>Savinji</a:t>
            </a:r>
            <a:r>
              <a:rPr lang="en-GB" dirty="0">
                <a:effectLst/>
                <a:latin typeface="Aptos" panose="020B0004020202020204" pitchFamily="34" charset="0"/>
              </a:rPr>
              <a:t> in </a:t>
            </a:r>
            <a:r>
              <a:rPr lang="en-GB" dirty="0" err="1">
                <a:effectLst/>
                <a:latin typeface="Aptos" panose="020B0004020202020204" pitchFamily="34" charset="0"/>
              </a:rPr>
              <a:t>njenih</a:t>
            </a:r>
            <a:r>
              <a:rPr lang="en-GB" dirty="0">
                <a:effectLst/>
                <a:latin typeface="Aptos" panose="020B0004020202020204" pitchFamily="34" charset="0"/>
              </a:rPr>
              <a:t> </a:t>
            </a:r>
            <a:r>
              <a:rPr lang="en-GB" dirty="0" err="1">
                <a:effectLst/>
                <a:latin typeface="Aptos" panose="020B0004020202020204" pitchFamily="34" charset="0"/>
              </a:rPr>
              <a:t>pritokih</a:t>
            </a:r>
            <a:r>
              <a:rPr lang="en-GB" dirty="0">
                <a:effectLst/>
                <a:latin typeface="Aptos" panose="020B0004020202020204" pitchFamily="34" charset="0"/>
              </a:rPr>
              <a:t> za: </a:t>
            </a:r>
            <a:endParaRPr lang="en-GB" sz="2800" dirty="0">
              <a:effectLst/>
              <a:latin typeface="Aptos" panose="020B0004020202020204" pitchFamily="34" charset="0"/>
            </a:endParaRPr>
          </a:p>
          <a:p>
            <a:pPr lvl="2" algn="l">
              <a:buFont typeface="Arial" panose="020B0604020202020204" pitchFamily="34" charset="0"/>
              <a:buChar char="•"/>
            </a:pPr>
            <a:r>
              <a:rPr lang="sl-SI" sz="2400" b="1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dolgoročno</a:t>
            </a:r>
            <a:r>
              <a:rPr lang="en-GB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sobivanje</a:t>
            </a:r>
            <a:r>
              <a:rPr lang="en-GB" sz="2400" dirty="0">
                <a:effectLst/>
                <a:latin typeface="Aptos" panose="020B0004020202020204" pitchFamily="34" charset="0"/>
              </a:rPr>
              <a:t> z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naravo</a:t>
            </a:r>
            <a:r>
              <a:rPr lang="en-GB" sz="2400" dirty="0">
                <a:effectLst/>
                <a:latin typeface="Aptos" panose="020B0004020202020204" pitchFamily="34" charset="0"/>
              </a:rPr>
              <a:t>, 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kakovostno</a:t>
            </a:r>
            <a:r>
              <a:rPr lang="en-GB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življenje</a:t>
            </a:r>
            <a:r>
              <a:rPr lang="en-GB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domačinov</a:t>
            </a:r>
            <a:r>
              <a:rPr lang="en-GB" sz="2400" dirty="0">
                <a:effectLst/>
                <a:latin typeface="Aptos" panose="020B0004020202020204" pitchFamily="34" charset="0"/>
              </a:rPr>
              <a:t>, 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sodelovanje</a:t>
            </a:r>
            <a:r>
              <a:rPr lang="en-GB" sz="2400" dirty="0">
                <a:effectLst/>
                <a:latin typeface="Aptos" panose="020B0004020202020204" pitchFamily="34" charset="0"/>
              </a:rPr>
              <a:t> med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prebivalci</a:t>
            </a:r>
            <a:r>
              <a:rPr lang="en-GB" sz="2400" dirty="0">
                <a:effectLst/>
                <a:latin typeface="Aptos" panose="020B0004020202020204" pitchFamily="34" charset="0"/>
              </a:rPr>
              <a:t>, 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sl-SI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ohranjanje</a:t>
            </a:r>
            <a:r>
              <a:rPr lang="en-GB" sz="2400" dirty="0">
                <a:effectLst/>
                <a:latin typeface="Aptos" panose="020B0004020202020204" pitchFamily="34" charset="0"/>
              </a:rPr>
              <a:t> </a:t>
            </a:r>
            <a:r>
              <a:rPr lang="en-GB" sz="2400" dirty="0" err="1">
                <a:effectLst/>
                <a:latin typeface="Aptos" panose="020B0004020202020204" pitchFamily="34" charset="0"/>
              </a:rPr>
              <a:t>identitete</a:t>
            </a:r>
            <a:r>
              <a:rPr lang="en-GB" sz="2400" dirty="0">
                <a:effectLst/>
                <a:latin typeface="Aptos" panose="020B0004020202020204" pitchFamily="34" charset="0"/>
              </a:rPr>
              <a:t>, </a:t>
            </a:r>
          </a:p>
          <a:p>
            <a:pPr lvl="2" algn="l">
              <a:buFont typeface="Arial" panose="020B0604020202020204" pitchFamily="34" charset="0"/>
              <a:buChar char="•"/>
            </a:pPr>
            <a:r>
              <a:rPr lang="sl-SI" sz="2400" b="1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1" dirty="0" err="1">
                <a:effectLst/>
                <a:latin typeface="Aptos" panose="020B0004020202020204" pitchFamily="34" charset="0"/>
              </a:rPr>
              <a:t>pristna</a:t>
            </a:r>
            <a:r>
              <a:rPr lang="en-GB" sz="2400" b="1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1" dirty="0" err="1">
                <a:effectLst/>
                <a:latin typeface="Aptos" panose="020B0004020202020204" pitchFamily="34" charset="0"/>
              </a:rPr>
              <a:t>doživetja</a:t>
            </a:r>
            <a:r>
              <a:rPr lang="en-GB" sz="2400" b="1" dirty="0">
                <a:effectLst/>
                <a:latin typeface="Aptos" panose="020B0004020202020204" pitchFamily="34" charset="0"/>
              </a:rPr>
              <a:t> </a:t>
            </a:r>
            <a:r>
              <a:rPr lang="en-GB" sz="2400" b="1" dirty="0" err="1">
                <a:effectLst/>
                <a:latin typeface="Aptos" panose="020B0004020202020204" pitchFamily="34" charset="0"/>
              </a:rPr>
              <a:t>obiskovalcev</a:t>
            </a:r>
            <a:r>
              <a:rPr lang="en-GB" sz="2400" b="1" dirty="0">
                <a:effectLst/>
                <a:latin typeface="Aptos" panose="020B0004020202020204" pitchFamily="34" charset="0"/>
              </a:rPr>
              <a:t>. </a:t>
            </a:r>
            <a:endParaRPr lang="en-GB" sz="2400" dirty="0">
              <a:effectLst/>
              <a:latin typeface="Aptos" panose="020B0004020202020204" pitchFamily="34" charset="0"/>
            </a:endParaRPr>
          </a:p>
          <a:p>
            <a:pPr lvl="1" algn="l">
              <a:lnSpc>
                <a:spcPct val="100000"/>
              </a:lnSpc>
            </a:pPr>
            <a:endParaRPr lang="en-GB" sz="2800" dirty="0">
              <a:latin typeface="Aptos" panose="020B0004020202020204" pitchFamily="34" charset="0"/>
            </a:endParaRPr>
          </a:p>
          <a:p>
            <a:pPr lvl="1" algn="l"/>
            <a:endParaRPr lang="sl-SI" sz="2800" dirty="0">
              <a:latin typeface="Aptos" panose="020B0004020202020204" pitchFamily="34" charset="0"/>
            </a:endParaRPr>
          </a:p>
          <a:p>
            <a:pPr marL="800100" lvl="1" indent="-342900" algn="l">
              <a:buFontTx/>
              <a:buChar char="-"/>
            </a:pPr>
            <a:endParaRPr lang="sl-SI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6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6583F92-E0A0-58AB-542D-63184F5F6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41212" cy="6858000"/>
          </a:xfrm>
          <a:prstGeom prst="rect">
            <a:avLst/>
          </a:prstGeom>
        </p:spPr>
      </p:pic>
      <p:pic>
        <p:nvPicPr>
          <p:cNvPr id="7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57C7A5BF-1BFC-CFEA-9552-6E24CAA093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28" y="6034634"/>
            <a:ext cx="2483313" cy="5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2C9CABA0-67CD-1585-9618-A52A5294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5664" y="550031"/>
            <a:ext cx="4042611" cy="87947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VIZIJA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F8FB44-5D7D-AD16-BB3C-B2102B1A20FE}"/>
              </a:ext>
            </a:extLst>
          </p:cNvPr>
          <p:cNvSpPr txBox="1"/>
          <p:nvPr/>
        </p:nvSpPr>
        <p:spPr>
          <a:xfrm>
            <a:off x="4904719" y="1429506"/>
            <a:ext cx="6758151" cy="2545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sl-SI" sz="2800" b="1" dirty="0">
                <a:solidFill>
                  <a:srgbClr val="5381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Zgornjesavinjski turizem </a:t>
            </a:r>
          </a:p>
          <a:p>
            <a:pPr algn="just">
              <a:lnSpc>
                <a:spcPct val="115000"/>
              </a:lnSpc>
            </a:pPr>
            <a:r>
              <a:rPr lang="sl-SI" sz="28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navdihuje </a:t>
            </a:r>
            <a:r>
              <a:rPr lang="sl-SI" sz="2800" dirty="0">
                <a:solidFill>
                  <a:srgbClr val="5381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obiskovalce, </a:t>
            </a:r>
          </a:p>
          <a:p>
            <a:pPr algn="just">
              <a:lnSpc>
                <a:spcPct val="115000"/>
              </a:lnSpc>
            </a:pPr>
            <a:r>
              <a:rPr lang="sl-SI" sz="28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povečuje blaginjo </a:t>
            </a:r>
            <a:r>
              <a:rPr lang="sl-SI" sz="2800" dirty="0">
                <a:solidFill>
                  <a:srgbClr val="5381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ter </a:t>
            </a:r>
          </a:p>
          <a:p>
            <a:pPr algn="just">
              <a:lnSpc>
                <a:spcPct val="115000"/>
              </a:lnSpc>
            </a:pPr>
            <a:r>
              <a:rPr lang="sl-SI" sz="28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varuje vrednote, naravo in dediščino</a:t>
            </a:r>
            <a:r>
              <a:rPr lang="sl-SI" sz="2800" dirty="0">
                <a:solidFill>
                  <a:srgbClr val="538135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alpskega sveta.</a:t>
            </a:r>
            <a:endParaRPr lang="sl-SI" sz="2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8726E-CFF0-1E96-6A88-4801FC5D06FC}"/>
              </a:ext>
            </a:extLst>
          </p:cNvPr>
          <p:cNvSpPr txBox="1"/>
          <p:nvPr/>
        </p:nvSpPr>
        <p:spPr>
          <a:xfrm>
            <a:off x="4904718" y="4649639"/>
            <a:ext cx="68727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Šaleška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dolina 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-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družinam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prijazna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dolina. </a:t>
            </a:r>
          </a:p>
          <a:p>
            <a:r>
              <a:rPr lang="en-GB" sz="2800" b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Velenje</a:t>
            </a:r>
            <a:r>
              <a:rPr lang="en-GB" sz="28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je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družinam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najbolj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prijazna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destinacija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 v </a:t>
            </a:r>
            <a:r>
              <a:rPr lang="en-GB" sz="28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Sloveniji</a:t>
            </a:r>
            <a:r>
              <a:rPr lang="en-GB" sz="2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ptos" panose="020B00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4139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na prostem, sneg, pustolovščina, slap&#10;&#10;Vsebina, ustvarjena z umetno inteligenco, morda ni pravilna.">
            <a:extLst>
              <a:ext uri="{FF2B5EF4-FFF2-40B4-BE49-F238E27FC236}">
                <a16:creationId xmlns:a16="http://schemas.microsoft.com/office/drawing/2014/main" id="{53959849-E37B-9DCB-457B-27D5D2CE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59300" cy="6858000"/>
          </a:xfrm>
          <a:prstGeom prst="rect">
            <a:avLst/>
          </a:prstGeom>
        </p:spPr>
      </p:pic>
      <p:pic>
        <p:nvPicPr>
          <p:cNvPr id="7" name="Google Shape;90;p1" descr="Rezultat iskanja slik za savinjska čez alpe in doline">
            <a:extLst>
              <a:ext uri="{FF2B5EF4-FFF2-40B4-BE49-F238E27FC236}">
                <a16:creationId xmlns:a16="http://schemas.microsoft.com/office/drawing/2014/main" id="{57C7A5BF-1BFC-CFEA-9552-6E24CAA0938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399" y="5613673"/>
            <a:ext cx="2483313" cy="58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Naslov 10">
            <a:extLst>
              <a:ext uri="{FF2B5EF4-FFF2-40B4-BE49-F238E27FC236}">
                <a16:creationId xmlns:a16="http://schemas.microsoft.com/office/drawing/2014/main" id="{2C9CABA0-67CD-1585-9618-A52A52940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9512" y="550030"/>
            <a:ext cx="6327228" cy="879475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Aptos" panose="020B0004020202020204" pitchFamily="34" charset="0"/>
              </a:rPr>
              <a:t>PRIORITETE - ZSD</a:t>
            </a:r>
            <a:endParaRPr lang="sl-SI" sz="2700" dirty="0">
              <a:latin typeface="Aptos" panose="020B0004020202020204" pitchFamily="34" charset="0"/>
            </a:endParaRPr>
          </a:p>
        </p:txBody>
      </p:sp>
      <p:sp>
        <p:nvSpPr>
          <p:cNvPr id="13" name="Podnaslov 12">
            <a:extLst>
              <a:ext uri="{FF2B5EF4-FFF2-40B4-BE49-F238E27FC236}">
                <a16:creationId xmlns:a16="http://schemas.microsoft.com/office/drawing/2014/main" id="{4A5513BF-2BF0-B066-730F-72F9B1226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2379" y="1310624"/>
            <a:ext cx="7174826" cy="517984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GB" sz="2800" dirty="0">
              <a:effectLst/>
              <a:latin typeface="Aptos" panose="020B0004020202020204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Usklajeno</a:t>
            </a:r>
            <a:r>
              <a:rPr lang="en-GB" sz="2800" dirty="0">
                <a:effectLst/>
                <a:latin typeface="Aptos" panose="020B0004020202020204" pitchFamily="34" charset="0"/>
              </a:rPr>
              <a:t>,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usmerjeno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b="1" dirty="0" err="1">
                <a:effectLst/>
                <a:latin typeface="Aptos" panose="020B0004020202020204" pitchFamily="34" charset="0"/>
              </a:rPr>
              <a:t>komuniciranje</a:t>
            </a:r>
            <a:r>
              <a:rPr lang="en-GB" sz="2800" dirty="0">
                <a:effectLst/>
                <a:latin typeface="Aptos" panose="020B0004020202020204" pitchFamily="34" charset="0"/>
              </a:rPr>
              <a:t> 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Kakovostni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lokalni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b="1" dirty="0" err="1">
                <a:effectLst/>
                <a:latin typeface="Aptos" panose="020B0004020202020204" pitchFamily="34" charset="0"/>
              </a:rPr>
              <a:t>produkti</a:t>
            </a:r>
            <a:r>
              <a:rPr lang="en-GB" sz="2800" dirty="0">
                <a:effectLst/>
                <a:latin typeface="Aptos" panose="020B0004020202020204" pitchFamily="34" charset="0"/>
              </a:rPr>
              <a:t> z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višjo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dodano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vrednostjo</a:t>
            </a:r>
            <a:r>
              <a:rPr lang="en-GB" sz="2800" dirty="0">
                <a:effectLst/>
                <a:latin typeface="Aptos" panose="020B0004020202020204" pitchFamily="34" charset="0"/>
              </a:rPr>
              <a:t> 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Upoštevanje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sl-SI" sz="2800" dirty="0">
                <a:effectLst/>
                <a:latin typeface="Aptos" panose="020B0004020202020204" pitchFamily="34" charset="0"/>
              </a:rPr>
              <a:t>načel </a:t>
            </a:r>
            <a:r>
              <a:rPr lang="en-GB" sz="2800" b="1" dirty="0" err="1">
                <a:effectLst/>
                <a:latin typeface="Aptos" panose="020B0004020202020204" pitchFamily="34" charset="0"/>
              </a:rPr>
              <a:t>trajnost</a:t>
            </a:r>
            <a:r>
              <a:rPr lang="sl-SI" sz="2800" b="1" dirty="0">
                <a:effectLst/>
                <a:latin typeface="Aptos" panose="020B0004020202020204" pitchFamily="34" charset="0"/>
              </a:rPr>
              <a:t>nega </a:t>
            </a:r>
            <a:r>
              <a:rPr lang="sl-SI" sz="2800" dirty="0">
                <a:effectLst/>
                <a:latin typeface="Aptos" panose="020B0004020202020204" pitchFamily="34" charset="0"/>
              </a:rPr>
              <a:t>turizma</a:t>
            </a:r>
            <a:r>
              <a:rPr lang="en-GB" sz="2800" dirty="0">
                <a:effectLst/>
                <a:latin typeface="Aptos" panose="020B0004020202020204" pitchFamily="34" charset="0"/>
              </a:rPr>
              <a:t> 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Sodobni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pristopi</a:t>
            </a:r>
            <a:r>
              <a:rPr lang="en-GB" sz="2800" dirty="0">
                <a:effectLst/>
                <a:latin typeface="Aptos" panose="020B0004020202020204" pitchFamily="34" charset="0"/>
              </a:rPr>
              <a:t> k </a:t>
            </a:r>
            <a:r>
              <a:rPr lang="en-GB" sz="2800" b="1" dirty="0" err="1">
                <a:effectLst/>
                <a:latin typeface="Aptos" panose="020B0004020202020204" pitchFamily="34" charset="0"/>
              </a:rPr>
              <a:t>trženju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produktov</a:t>
            </a:r>
            <a:r>
              <a:rPr lang="en-GB" sz="2800" dirty="0">
                <a:effectLst/>
                <a:latin typeface="Aptos" panose="020B0004020202020204" pitchFamily="34" charset="0"/>
              </a:rPr>
              <a:t> 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sl-SI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>
                <a:effectLst/>
                <a:latin typeface="Aptos" panose="020B0004020202020204" pitchFamily="34" charset="0"/>
              </a:rPr>
              <a:t>Razvoj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sodobnega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b="1" dirty="0" err="1">
                <a:effectLst/>
                <a:latin typeface="Aptos" panose="020B0004020202020204" pitchFamily="34" charset="0"/>
              </a:rPr>
              <a:t>organizacijskega</a:t>
            </a:r>
            <a:r>
              <a:rPr lang="en-GB" sz="2800" dirty="0">
                <a:effectLst/>
                <a:latin typeface="Aptos" panose="020B0004020202020204" pitchFamily="34" charset="0"/>
              </a:rPr>
              <a:t> </a:t>
            </a:r>
            <a:r>
              <a:rPr lang="en-GB" sz="2800" dirty="0" err="1">
                <a:effectLst/>
                <a:latin typeface="Aptos" panose="020B0004020202020204" pitchFamily="34" charset="0"/>
              </a:rPr>
              <a:t>modela</a:t>
            </a:r>
            <a:r>
              <a:rPr lang="en-GB" sz="2800" dirty="0">
                <a:effectLst/>
                <a:latin typeface="Aptos" panose="020B0004020202020204" pitchFamily="34" charset="0"/>
              </a:rPr>
              <a:t> </a:t>
            </a:r>
          </a:p>
          <a:p>
            <a:pPr lvl="1" algn="l">
              <a:spcBef>
                <a:spcPts val="0"/>
              </a:spcBef>
            </a:pPr>
            <a:endParaRPr lang="sl-SI" sz="2800" dirty="0">
              <a:latin typeface="Aptos" panose="020B0004020202020204" pitchFamily="34" charset="0"/>
            </a:endParaRPr>
          </a:p>
          <a:p>
            <a:pPr marL="800100" lvl="1" indent="-342900" algn="l">
              <a:spcBef>
                <a:spcPts val="0"/>
              </a:spcBef>
              <a:buFontTx/>
              <a:buChar char="-"/>
            </a:pPr>
            <a:endParaRPr lang="sl-SI" sz="28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95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F092D-3D58-97D1-E0F3-ED322A6D4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463" y="344385"/>
            <a:ext cx="11951074" cy="119940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1D29AFD-F320-3BF7-337F-C6B0710D96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44406"/>
              </p:ext>
            </p:extLst>
          </p:nvPr>
        </p:nvGraphicFramePr>
        <p:xfrm>
          <a:off x="657224" y="2154613"/>
          <a:ext cx="9044915" cy="4133406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044915">
                  <a:extLst>
                    <a:ext uri="{9D8B030D-6E8A-4147-A177-3AD203B41FA5}">
                      <a16:colId xmlns:a16="http://schemas.microsoft.com/office/drawing/2014/main" val="3910098176"/>
                    </a:ext>
                  </a:extLst>
                </a:gridCol>
              </a:tblGrid>
              <a:tr h="38512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RAZVOJNI CILJI 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30412468"/>
                  </a:ext>
                </a:extLst>
              </a:tr>
              <a:tr h="641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1.1: Dvig kompetenc in motiviranje kadrov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59337516"/>
                  </a:ext>
                </a:extLst>
              </a:tr>
              <a:tr h="6390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1.2: </a:t>
                      </a: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</a:rPr>
                        <a:t>Ažurno in kakovostno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obveščanje prebivalcev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43546246"/>
                  </a:ext>
                </a:extLst>
              </a:tr>
              <a:tr h="641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1.3: </a:t>
                      </a: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</a:rPr>
                        <a:t>Ažurno in kakovostno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informiranje obiskovalcev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87668592"/>
                  </a:ext>
                </a:extLst>
              </a:tr>
              <a:tr h="641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1.4: Interno komuniciranje med ponudniki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47993995"/>
                  </a:ext>
                </a:extLst>
              </a:tr>
              <a:tr h="6415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1.5: Usklajene, usmerjene promocijske aktivnosti</a:t>
                      </a: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732347"/>
                  </a:ext>
                </a:extLst>
              </a:tr>
              <a:tr h="50124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737685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6E8B0-4988-DA5C-8028-BFADBF5A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03" y="127753"/>
            <a:ext cx="12000393" cy="206918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1BDC71-B711-C9F7-0AC6-2CD3E3E88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503661"/>
              </p:ext>
            </p:extLst>
          </p:nvPr>
        </p:nvGraphicFramePr>
        <p:xfrm>
          <a:off x="356260" y="2196935"/>
          <a:ext cx="11435937" cy="449255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435937">
                  <a:extLst>
                    <a:ext uri="{9D8B030D-6E8A-4147-A177-3AD203B41FA5}">
                      <a16:colId xmlns:a16="http://schemas.microsoft.com/office/drawing/2014/main" val="1342968482"/>
                    </a:ext>
                  </a:extLst>
                </a:gridCol>
              </a:tblGrid>
              <a:tr h="2642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RAZVOJNI CILJI </a:t>
                      </a:r>
                      <a:endParaRPr lang="sl-SI" sz="280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02450763"/>
                  </a:ext>
                </a:extLst>
              </a:tr>
              <a:tr h="11005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RC 2.1: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Povečati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možnosti za izrabo podjetniških priložnosti v turizmu </a:t>
                      </a: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– turizem kot platforma za ustvarjanje trga za prodajo lokalnih izdelkov in storitev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8238677"/>
                  </a:ext>
                </a:extLst>
              </a:tr>
              <a:tr h="6603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RC 2.2: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Zagotavljanje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avtentičnosti, trajnosti in inovativnosti doživetij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5769392"/>
                  </a:ext>
                </a:extLst>
              </a:tr>
              <a:tr h="8804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RC 2.3: Okrepitev (zelenih) lokalnih verig vrednosti </a:t>
                      </a: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in projektov med turizmom in ostalimi panogami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6819913"/>
                  </a:ext>
                </a:extLst>
              </a:tr>
              <a:tr h="6603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RC 2.4: Dvig kakovosti, razvoj standardov kakovostne ponudbe</a:t>
                      </a:r>
                      <a:r>
                        <a:rPr lang="sl-SI" sz="2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5582110"/>
                  </a:ext>
                </a:extLst>
              </a:tr>
              <a:tr h="5846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RC 2.5: Okrepitev ponudbe z višjo dodano vrednostjo </a:t>
                      </a:r>
                      <a:endParaRPr lang="sl-SI" sz="2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968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922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829E77-7B09-591D-7473-32479D7D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05" y="130629"/>
            <a:ext cx="12110989" cy="1226742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F41B814-AE17-46D6-5C65-B94F83F1E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160464"/>
              </p:ext>
            </p:extLst>
          </p:nvPr>
        </p:nvGraphicFramePr>
        <p:xfrm>
          <a:off x="439387" y="1612582"/>
          <a:ext cx="11364686" cy="494893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1364686">
                  <a:extLst>
                    <a:ext uri="{9D8B030D-6E8A-4147-A177-3AD203B41FA5}">
                      <a16:colId xmlns:a16="http://schemas.microsoft.com/office/drawing/2014/main" val="1494144161"/>
                    </a:ext>
                  </a:extLst>
                </a:gridCol>
              </a:tblGrid>
              <a:tr h="32537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RAZVOJNI CILJI </a:t>
                      </a:r>
                      <a:endParaRPr lang="sl-SI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84282394"/>
                  </a:ext>
                </a:extLst>
              </a:tr>
              <a:tr h="130150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3.1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Uresničevanje (zelenih) zavez v praksi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z upoštevanjem nosilnih zmogljivosti okolja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37028357"/>
                  </a:ext>
                </a:extLst>
              </a:tr>
              <a:tr h="9761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3.2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Razvoj ponudbe, produktov in infrastrukture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z upoštevanjem podnebnih sprememb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60165007"/>
                  </a:ext>
                </a:extLst>
              </a:tr>
              <a:tr h="97612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3.3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Ohranjanje avtentične podobe 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prostora, turistične infrastrukture in kulturne krajine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94816574"/>
                  </a:ext>
                </a:extLst>
              </a:tr>
              <a:tr h="6507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3.4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Ohranjanje in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razvoj zelenih delovnih mest 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39042663"/>
                  </a:ext>
                </a:extLst>
              </a:tr>
              <a:tr h="61770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RC 3.5</a:t>
                      </a:r>
                      <a:r>
                        <a:rPr lang="sl-SI" sz="2800" b="0" kern="100" dirty="0">
                          <a:solidFill>
                            <a:schemeClr val="tx1"/>
                          </a:solidFill>
                          <a:effectLst/>
                        </a:rPr>
                        <a:t>: Podpora razvoju </a:t>
                      </a:r>
                      <a:r>
                        <a:rPr lang="sl-SI" sz="2800" b="1" kern="100" dirty="0">
                          <a:solidFill>
                            <a:schemeClr val="tx1"/>
                          </a:solidFill>
                          <a:effectLst/>
                        </a:rPr>
                        <a:t>trajnostne mobilnosti</a:t>
                      </a:r>
                      <a:endParaRPr lang="sl-SI" sz="28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7127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1902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1131</Words>
  <Application>Microsoft Office PowerPoint</Application>
  <PresentationFormat>Širokozaslonsko</PresentationFormat>
  <Paragraphs>156</Paragraphs>
  <Slides>17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Poppins Black</vt:lpstr>
      <vt:lpstr>Source Serif Pro</vt:lpstr>
      <vt:lpstr>Times New Roman</vt:lpstr>
      <vt:lpstr>Officeova tema</vt:lpstr>
      <vt:lpstr>Office Theme</vt:lpstr>
      <vt:lpstr>STRATEGIJA TRAJNOSTNEGA TURIZMA  V SAVINJSKO-ŠALEŠKI REGIJI  2025– 2030</vt:lpstr>
      <vt:lpstr>VSEBINA DOKUMENTA</vt:lpstr>
      <vt:lpstr>DIAGNOZA</vt:lpstr>
      <vt:lpstr>MANIFEST za ZSD</vt:lpstr>
      <vt:lpstr>VIZIJA</vt:lpstr>
      <vt:lpstr>PRIORITETE - ZSD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SCENARIJI NADALJNJEGA RAZVOJA TURIZMA V ZSD</vt:lpstr>
      <vt:lpstr>SCENARIJI NADALJNJEGA RAZVOJA TURIZMA V ZSD</vt:lpstr>
      <vt:lpstr>SCENARIJI NADALJNJEGA RAZVOJA TURIZMA V ZSD</vt:lpstr>
      <vt:lpstr>SCENARIJI NADALJNJEGA RAZVOJA TURIZMA V ZSD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Marko Slapnik</dc:creator>
  <cp:lastModifiedBy>Sergeja Poljanšek</cp:lastModifiedBy>
  <cp:revision>19</cp:revision>
  <dcterms:created xsi:type="dcterms:W3CDTF">2024-08-05T16:10:19Z</dcterms:created>
  <dcterms:modified xsi:type="dcterms:W3CDTF">2025-07-04T09:48:51Z</dcterms:modified>
</cp:coreProperties>
</file>